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 ContentType="image/t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handoutMasterIdLst>
    <p:handoutMasterId r:id="rId22"/>
  </p:handoutMasterIdLst>
  <p:sldIdLst>
    <p:sldId id="395" r:id="rId2"/>
    <p:sldId id="947" r:id="rId3"/>
    <p:sldId id="956" r:id="rId4"/>
    <p:sldId id="948" r:id="rId5"/>
    <p:sldId id="949" r:id="rId6"/>
    <p:sldId id="958" r:id="rId7"/>
    <p:sldId id="959" r:id="rId8"/>
    <p:sldId id="962" r:id="rId9"/>
    <p:sldId id="960" r:id="rId10"/>
    <p:sldId id="950" r:id="rId11"/>
    <p:sldId id="961" r:id="rId12"/>
    <p:sldId id="963" r:id="rId13"/>
    <p:sldId id="953" r:id="rId14"/>
    <p:sldId id="964" r:id="rId15"/>
    <p:sldId id="969" r:id="rId16"/>
    <p:sldId id="965" r:id="rId17"/>
    <p:sldId id="967" r:id="rId18"/>
    <p:sldId id="970" r:id="rId19"/>
    <p:sldId id="289" r:id="rId20"/>
  </p:sldIdLst>
  <p:sldSz cx="12192000" cy="6858000"/>
  <p:notesSz cx="9928225" cy="6797675"/>
  <p:defaultTextStyle>
    <a:defPPr>
      <a:defRPr lang="zh-CN"/>
    </a:defPPr>
    <a:lvl1pPr algn="l" rtl="0" eaLnBrk="0" fontAlgn="base" hangingPunct="0">
      <a:spcBef>
        <a:spcPct val="0"/>
      </a:spcBef>
      <a:spcAft>
        <a:spcPct val="0"/>
      </a:spcAft>
      <a:defRPr kern="1200">
        <a:solidFill>
          <a:srgbClr val="000000"/>
        </a:solidFill>
        <a:latin typeface="Calibri" panose="020F0502020204030204" pitchFamily="34" charset="0"/>
        <a:ea typeface="宋体" panose="02010600030101010101" pitchFamily="2" charset="-122"/>
        <a:cs typeface="+mn-cs"/>
        <a:sym typeface="Calibri" panose="020F0502020204030204" pitchFamily="34" charset="0"/>
      </a:defRPr>
    </a:lvl1pPr>
    <a:lvl2pPr marL="457189" algn="l" rtl="0" eaLnBrk="0" fontAlgn="base" hangingPunct="0">
      <a:spcBef>
        <a:spcPct val="0"/>
      </a:spcBef>
      <a:spcAft>
        <a:spcPct val="0"/>
      </a:spcAft>
      <a:defRPr kern="1200">
        <a:solidFill>
          <a:srgbClr val="000000"/>
        </a:solidFill>
        <a:latin typeface="Calibri" panose="020F0502020204030204" pitchFamily="34" charset="0"/>
        <a:ea typeface="宋体" panose="02010600030101010101" pitchFamily="2" charset="-122"/>
        <a:cs typeface="+mn-cs"/>
        <a:sym typeface="Calibri" panose="020F0502020204030204" pitchFamily="34" charset="0"/>
      </a:defRPr>
    </a:lvl2pPr>
    <a:lvl3pPr marL="911203" indent="3175" algn="l" rtl="0" eaLnBrk="0" fontAlgn="base" hangingPunct="0">
      <a:spcBef>
        <a:spcPct val="0"/>
      </a:spcBef>
      <a:spcAft>
        <a:spcPct val="0"/>
      </a:spcAft>
      <a:defRPr kern="1200">
        <a:solidFill>
          <a:srgbClr val="000000"/>
        </a:solidFill>
        <a:latin typeface="Calibri" panose="020F0502020204030204" pitchFamily="34" charset="0"/>
        <a:ea typeface="宋体" panose="02010600030101010101" pitchFamily="2" charset="-122"/>
        <a:cs typeface="+mn-cs"/>
        <a:sym typeface="Calibri" panose="020F0502020204030204" pitchFamily="34" charset="0"/>
      </a:defRPr>
    </a:lvl3pPr>
    <a:lvl4pPr marL="1368391" indent="3175" algn="l" rtl="0" eaLnBrk="0" fontAlgn="base" hangingPunct="0">
      <a:spcBef>
        <a:spcPct val="0"/>
      </a:spcBef>
      <a:spcAft>
        <a:spcPct val="0"/>
      </a:spcAft>
      <a:defRPr kern="1200">
        <a:solidFill>
          <a:srgbClr val="000000"/>
        </a:solidFill>
        <a:latin typeface="Calibri" panose="020F0502020204030204" pitchFamily="34" charset="0"/>
        <a:ea typeface="宋体" panose="02010600030101010101" pitchFamily="2" charset="-122"/>
        <a:cs typeface="+mn-cs"/>
        <a:sym typeface="Calibri" panose="020F0502020204030204" pitchFamily="34" charset="0"/>
      </a:defRPr>
    </a:lvl4pPr>
    <a:lvl5pPr marL="1825580" indent="3175" algn="l" rtl="0" eaLnBrk="0" fontAlgn="base" hangingPunct="0">
      <a:spcBef>
        <a:spcPct val="0"/>
      </a:spcBef>
      <a:spcAft>
        <a:spcPct val="0"/>
      </a:spcAft>
      <a:defRPr kern="1200">
        <a:solidFill>
          <a:srgbClr val="000000"/>
        </a:solidFill>
        <a:latin typeface="Calibri" panose="020F0502020204030204" pitchFamily="34" charset="0"/>
        <a:ea typeface="宋体" panose="02010600030101010101" pitchFamily="2" charset="-122"/>
        <a:cs typeface="+mn-cs"/>
        <a:sym typeface="Calibri" panose="020F0502020204030204" pitchFamily="34" charset="0"/>
      </a:defRPr>
    </a:lvl5pPr>
    <a:lvl6pPr marL="2285943" algn="l" defTabSz="914377" rtl="0" eaLnBrk="1" latinLnBrk="0" hangingPunct="1">
      <a:defRPr kern="1200">
        <a:solidFill>
          <a:srgbClr val="000000"/>
        </a:solidFill>
        <a:latin typeface="Calibri" panose="020F0502020204030204" pitchFamily="34" charset="0"/>
        <a:ea typeface="宋体" panose="02010600030101010101" pitchFamily="2" charset="-122"/>
        <a:cs typeface="+mn-cs"/>
        <a:sym typeface="Calibri" panose="020F0502020204030204" pitchFamily="34" charset="0"/>
      </a:defRPr>
    </a:lvl6pPr>
    <a:lvl7pPr marL="2743131" algn="l" defTabSz="914377" rtl="0" eaLnBrk="1" latinLnBrk="0" hangingPunct="1">
      <a:defRPr kern="1200">
        <a:solidFill>
          <a:srgbClr val="000000"/>
        </a:solidFill>
        <a:latin typeface="Calibri" panose="020F0502020204030204" pitchFamily="34" charset="0"/>
        <a:ea typeface="宋体" panose="02010600030101010101" pitchFamily="2" charset="-122"/>
        <a:cs typeface="+mn-cs"/>
        <a:sym typeface="Calibri" panose="020F0502020204030204" pitchFamily="34" charset="0"/>
      </a:defRPr>
    </a:lvl7pPr>
    <a:lvl8pPr marL="3200320" algn="l" defTabSz="914377" rtl="0" eaLnBrk="1" latinLnBrk="0" hangingPunct="1">
      <a:defRPr kern="1200">
        <a:solidFill>
          <a:srgbClr val="000000"/>
        </a:solidFill>
        <a:latin typeface="Calibri" panose="020F0502020204030204" pitchFamily="34" charset="0"/>
        <a:ea typeface="宋体" panose="02010600030101010101" pitchFamily="2" charset="-122"/>
        <a:cs typeface="+mn-cs"/>
        <a:sym typeface="Calibri" panose="020F0502020204030204" pitchFamily="34" charset="0"/>
      </a:defRPr>
    </a:lvl8pPr>
    <a:lvl9pPr marL="3657509" algn="l" defTabSz="914377" rtl="0" eaLnBrk="1" latinLnBrk="0" hangingPunct="1">
      <a:defRPr kern="1200">
        <a:solidFill>
          <a:srgbClr val="000000"/>
        </a:solidFill>
        <a:latin typeface="Calibri" panose="020F0502020204030204" pitchFamily="34" charset="0"/>
        <a:ea typeface="宋体" panose="02010600030101010101" pitchFamily="2" charset="-122"/>
        <a:cs typeface="+mn-cs"/>
        <a:sym typeface="Calibri" panose="020F0502020204030204" pitchFamily="34" charset="0"/>
      </a:defRPr>
    </a:lvl9pPr>
  </p:defaultTextStyle>
  <p:extLst>
    <p:ext uri="{EFAFB233-063F-42B5-8137-9DF3F51BA10A}">
      <p15:sldGuideLst xmlns:p15="http://schemas.microsoft.com/office/powerpoint/2012/main">
        <p15:guide id="1" orient="horz" pos="2167">
          <p15:clr>
            <a:srgbClr val="A4A3A4"/>
          </p15:clr>
        </p15:guide>
        <p15:guide id="2" pos="3862">
          <p15:clr>
            <a:srgbClr val="A4A3A4"/>
          </p15:clr>
        </p15:guide>
        <p15:guide id="3" pos="3863">
          <p15:clr>
            <a:srgbClr val="A4A3A4"/>
          </p15:clr>
        </p15:guide>
      </p15:sldGuideLst>
    </p:ext>
    <p:ext uri="{2D200454-40CA-4A62-9FC3-DE9A4176ACB9}">
      <p15:notesGuideLst xmlns:p15="http://schemas.microsoft.com/office/powerpoint/2012/main">
        <p15:guide id="1" orient="horz" pos="2141">
          <p15:clr>
            <a:srgbClr val="A4A3A4"/>
          </p15:clr>
        </p15:guide>
        <p15:guide id="2" pos="31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A50"/>
    <a:srgbClr val="FECE81"/>
    <a:srgbClr val="A4969D"/>
    <a:srgbClr val="D8C0BD"/>
    <a:srgbClr val="2E75B6"/>
    <a:srgbClr val="3333CC"/>
    <a:srgbClr val="FF0000"/>
    <a:srgbClr val="00FFFF"/>
    <a:srgbClr val="CC00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17" autoAdjust="0"/>
    <p:restoredTop sz="67319" autoAdjust="0"/>
  </p:normalViewPr>
  <p:slideViewPr>
    <p:cSldViewPr snapToGrid="0">
      <p:cViewPr varScale="1">
        <p:scale>
          <a:sx n="59" d="100"/>
          <a:sy n="59" d="100"/>
        </p:scale>
        <p:origin x="1413" y="44"/>
      </p:cViewPr>
      <p:guideLst>
        <p:guide orient="horz" pos="2167"/>
        <p:guide pos="3862"/>
        <p:guide pos="3863"/>
      </p:guideLst>
    </p:cSldViewPr>
  </p:slideViewPr>
  <p:notesTextViewPr>
    <p:cViewPr>
      <p:scale>
        <a:sx n="150" d="100"/>
        <a:sy n="150" d="100"/>
      </p:scale>
      <p:origin x="0" y="0"/>
    </p:cViewPr>
  </p:notesTextViewPr>
  <p:notesViewPr>
    <p:cSldViewPr snapToGrid="0">
      <p:cViewPr varScale="1">
        <p:scale>
          <a:sx n="69" d="100"/>
          <a:sy n="69" d="100"/>
        </p:scale>
        <p:origin x="-1950" y="-90"/>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24037;&#20316;&#31807;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24037;&#20316;&#31807;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24037;&#20316;&#31807;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zh-CN" sz="2800" dirty="0">
                <a:solidFill>
                  <a:schemeClr val="tx1"/>
                </a:solidFill>
                <a:latin typeface="宋体" panose="02010600030101010101" pitchFamily="2" charset="-122"/>
                <a:ea typeface="宋体" panose="02010600030101010101" pitchFamily="2" charset="-122"/>
              </a:rPr>
              <a:t>智能设备出货量</a:t>
            </a:r>
            <a:r>
              <a:rPr lang="en-US" altLang="zh-CN" sz="2800" baseline="0" dirty="0">
                <a:solidFill>
                  <a:schemeClr val="tx1"/>
                </a:solidFill>
                <a:latin typeface="宋体" panose="02010600030101010101" pitchFamily="2" charset="-122"/>
                <a:ea typeface="宋体" panose="02010600030101010101" pitchFamily="2" charset="-122"/>
              </a:rPr>
              <a:t> </a:t>
            </a:r>
            <a:r>
              <a:rPr lang="zh-CN" sz="2800" dirty="0">
                <a:solidFill>
                  <a:schemeClr val="tx1"/>
                </a:solidFill>
                <a:latin typeface="宋体" panose="02010600030101010101" pitchFamily="2" charset="-122"/>
                <a:ea typeface="宋体" panose="02010600030101010101" pitchFamily="2" charset="-122"/>
              </a:rPr>
              <a:t>单位</a:t>
            </a:r>
            <a:r>
              <a:rPr lang="en-US" altLang="zh-CN" sz="2800" dirty="0">
                <a:solidFill>
                  <a:schemeClr val="tx1"/>
                </a:solidFill>
                <a:latin typeface="宋体" panose="02010600030101010101" pitchFamily="2" charset="-122"/>
                <a:ea typeface="宋体" panose="02010600030101010101" pitchFamily="2" charset="-122"/>
              </a:rPr>
              <a:t>:</a:t>
            </a:r>
            <a:r>
              <a:rPr lang="zh-CN" sz="2800" dirty="0">
                <a:solidFill>
                  <a:schemeClr val="tx1"/>
                </a:solidFill>
                <a:latin typeface="宋体" panose="02010600030101010101" pitchFamily="2" charset="-122"/>
                <a:ea typeface="宋体" panose="02010600030101010101" pitchFamily="2" charset="-122"/>
              </a:rPr>
              <a:t>亿台</a:t>
            </a:r>
          </a:p>
        </c:rich>
      </c:tx>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zh-CN"/>
        </a:p>
      </c:txPr>
    </c:title>
    <c:autoTitleDeleted val="0"/>
    <c:plotArea>
      <c:layout/>
      <c:barChart>
        <c:barDir val="col"/>
        <c:grouping val="clustered"/>
        <c:varyColors val="0"/>
        <c:ser>
          <c:idx val="0"/>
          <c:order val="0"/>
          <c:spPr>
            <a:solidFill>
              <a:schemeClr val="accent1"/>
            </a:solidFill>
            <a:ln>
              <a:noFill/>
            </a:ln>
            <a:effectLst/>
          </c:spPr>
          <c:invertIfNegative val="0"/>
          <c:cat>
            <c:numRef>
              <c:f>Sheet1!$A$1:$A$5</c:f>
              <c:numCache>
                <c:formatCode>General</c:formatCode>
                <c:ptCount val="5"/>
                <c:pt idx="0">
                  <c:v>2020</c:v>
                </c:pt>
                <c:pt idx="1">
                  <c:v>2021</c:v>
                </c:pt>
                <c:pt idx="2">
                  <c:v>2022</c:v>
                </c:pt>
                <c:pt idx="3">
                  <c:v>2023</c:v>
                </c:pt>
                <c:pt idx="4">
                  <c:v>2024</c:v>
                </c:pt>
              </c:numCache>
            </c:numRef>
          </c:cat>
          <c:val>
            <c:numRef>
              <c:f>Sheet1!$B$1:$B$5</c:f>
              <c:numCache>
                <c:formatCode>General</c:formatCode>
                <c:ptCount val="5"/>
                <c:pt idx="0">
                  <c:v>140.19999999999999</c:v>
                </c:pt>
                <c:pt idx="1">
                  <c:v>149.1</c:v>
                </c:pt>
                <c:pt idx="2">
                  <c:v>159.6</c:v>
                </c:pt>
                <c:pt idx="3">
                  <c:v>168</c:v>
                </c:pt>
                <c:pt idx="4">
                  <c:v>177.2</c:v>
                </c:pt>
              </c:numCache>
            </c:numRef>
          </c:val>
          <c:extLst>
            <c:ext xmlns:c16="http://schemas.microsoft.com/office/drawing/2014/chart" uri="{C3380CC4-5D6E-409C-BE32-E72D297353CC}">
              <c16:uniqueId val="{00000000-AE24-49F4-8B14-5709B85FEE42}"/>
            </c:ext>
          </c:extLst>
        </c:ser>
        <c:dLbls>
          <c:showLegendKey val="0"/>
          <c:showVal val="0"/>
          <c:showCatName val="0"/>
          <c:showSerName val="0"/>
          <c:showPercent val="0"/>
          <c:showBubbleSize val="0"/>
        </c:dLbls>
        <c:gapWidth val="267"/>
        <c:overlap val="-43"/>
        <c:axId val="672854480"/>
        <c:axId val="672854808"/>
      </c:barChart>
      <c:catAx>
        <c:axId val="672854480"/>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800" b="0" i="0" u="none" strike="noStrike" kern="1200" cap="none" spc="0" normalizeH="0" baseline="0">
                <a:solidFill>
                  <a:schemeClr val="tx1"/>
                </a:solidFill>
                <a:latin typeface="+mn-lt"/>
                <a:ea typeface="+mn-ea"/>
                <a:cs typeface="+mn-cs"/>
              </a:defRPr>
            </a:pPr>
            <a:endParaRPr lang="zh-CN"/>
          </a:p>
        </c:txPr>
        <c:crossAx val="672854808"/>
        <c:crosses val="autoZero"/>
        <c:auto val="1"/>
        <c:lblAlgn val="ctr"/>
        <c:lblOffset val="100"/>
        <c:noMultiLvlLbl val="0"/>
      </c:catAx>
      <c:valAx>
        <c:axId val="672854808"/>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zh-CN"/>
          </a:p>
        </c:txPr>
        <c:crossAx val="672854480"/>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noFill/>
      <a:round/>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zh-CN" sz="2800" b="1" i="0" u="none" strike="noStrike" kern="1200" cap="none" spc="0" normalizeH="0" baseline="0">
                <a:solidFill>
                  <a:schemeClr val="tx1"/>
                </a:solidFill>
                <a:latin typeface="宋体" panose="02010600030101010101" pitchFamily="2" charset="-122"/>
                <a:ea typeface="宋体" panose="02010600030101010101" pitchFamily="2" charset="-122"/>
                <a:cs typeface="+mj-cs"/>
              </a:defRPr>
            </a:pPr>
            <a:r>
              <a:rPr lang="zh-CN" sz="2800" b="1" i="0" u="none" strike="noStrike" kern="1200" cap="none" spc="0" normalizeH="0" baseline="0" dirty="0">
                <a:solidFill>
                  <a:schemeClr val="tx1"/>
                </a:solidFill>
                <a:latin typeface="宋体" panose="02010600030101010101" pitchFamily="2" charset="-122"/>
                <a:ea typeface="宋体" panose="02010600030101010101" pitchFamily="2" charset="-122"/>
                <a:cs typeface="+mj-cs"/>
              </a:rPr>
              <a:t>全球信息安全支出</a:t>
            </a:r>
            <a:r>
              <a:rPr lang="en-US" altLang="zh-CN" sz="2800" b="1" i="0" u="none" strike="noStrike" kern="1200" cap="none" spc="0" normalizeH="0" baseline="0" dirty="0">
                <a:solidFill>
                  <a:schemeClr val="tx1"/>
                </a:solidFill>
                <a:latin typeface="宋体" panose="02010600030101010101" pitchFamily="2" charset="-122"/>
                <a:ea typeface="宋体" panose="02010600030101010101" pitchFamily="2" charset="-122"/>
                <a:cs typeface="+mj-cs"/>
              </a:rPr>
              <a:t> </a:t>
            </a:r>
            <a:r>
              <a:rPr lang="zh-CN" sz="2800" b="1" i="0" u="none" strike="noStrike" kern="1200" cap="none" spc="0" normalizeH="0" baseline="0" dirty="0">
                <a:solidFill>
                  <a:schemeClr val="tx1"/>
                </a:solidFill>
                <a:latin typeface="宋体" panose="02010600030101010101" pitchFamily="2" charset="-122"/>
                <a:ea typeface="宋体" panose="02010600030101010101" pitchFamily="2" charset="-122"/>
                <a:cs typeface="+mj-cs"/>
              </a:rPr>
              <a:t>单位</a:t>
            </a:r>
            <a:r>
              <a:rPr lang="en-US" altLang="zh-CN" sz="2800" b="1" i="0" u="none" strike="noStrike" kern="1200" cap="none" spc="0" normalizeH="0" baseline="0" dirty="0">
                <a:solidFill>
                  <a:schemeClr val="tx1"/>
                </a:solidFill>
                <a:latin typeface="宋体" panose="02010600030101010101" pitchFamily="2" charset="-122"/>
                <a:ea typeface="宋体" panose="02010600030101010101" pitchFamily="2" charset="-122"/>
                <a:cs typeface="+mj-cs"/>
              </a:rPr>
              <a:t>:</a:t>
            </a:r>
            <a:r>
              <a:rPr lang="zh-CN" sz="2800" b="1" i="0" u="none" strike="noStrike" kern="1200" cap="none" spc="0" normalizeH="0" baseline="0" dirty="0">
                <a:solidFill>
                  <a:schemeClr val="tx1"/>
                </a:solidFill>
                <a:latin typeface="宋体" panose="02010600030101010101" pitchFamily="2" charset="-122"/>
                <a:ea typeface="宋体" panose="02010600030101010101" pitchFamily="2" charset="-122"/>
                <a:cs typeface="+mj-cs"/>
              </a:rPr>
              <a:t>亿美元</a:t>
            </a:r>
          </a:p>
        </c:rich>
      </c:tx>
      <c:overlay val="0"/>
      <c:spPr>
        <a:noFill/>
        <a:ln>
          <a:noFill/>
        </a:ln>
        <a:effectLst/>
      </c:spPr>
      <c:txPr>
        <a:bodyPr rot="0" spcFirstLastPara="1" vertOverflow="ellipsis" vert="horz" wrap="square" anchor="ctr" anchorCtr="1"/>
        <a:lstStyle/>
        <a:p>
          <a:pPr algn="ctr" rtl="0">
            <a:defRPr lang="zh-CN" sz="2800" b="1" i="0" u="none" strike="noStrike" kern="1200" cap="none" spc="0" normalizeH="0" baseline="0">
              <a:solidFill>
                <a:schemeClr val="tx1"/>
              </a:solidFill>
              <a:latin typeface="宋体" panose="02010600030101010101" pitchFamily="2" charset="-122"/>
              <a:ea typeface="宋体" panose="02010600030101010101" pitchFamily="2" charset="-122"/>
              <a:cs typeface="+mj-cs"/>
            </a:defRPr>
          </a:pPr>
          <a:endParaRPr lang="zh-CN"/>
        </a:p>
      </c:txPr>
    </c:title>
    <c:autoTitleDeleted val="0"/>
    <c:plotArea>
      <c:layout/>
      <c:barChart>
        <c:barDir val="col"/>
        <c:grouping val="clustered"/>
        <c:varyColors val="0"/>
        <c:ser>
          <c:idx val="0"/>
          <c:order val="0"/>
          <c:spPr>
            <a:solidFill>
              <a:schemeClr val="accent1"/>
            </a:solidFill>
            <a:ln>
              <a:noFill/>
            </a:ln>
            <a:effectLst/>
          </c:spPr>
          <c:invertIfNegative val="0"/>
          <c:cat>
            <c:numRef>
              <c:f>Sheet1!$A$1:$A$5</c:f>
              <c:numCache>
                <c:formatCode>General</c:formatCode>
                <c:ptCount val="5"/>
                <c:pt idx="0">
                  <c:v>2020</c:v>
                </c:pt>
                <c:pt idx="1">
                  <c:v>2021</c:v>
                </c:pt>
                <c:pt idx="2">
                  <c:v>2022</c:v>
                </c:pt>
                <c:pt idx="3">
                  <c:v>2023</c:v>
                </c:pt>
                <c:pt idx="4">
                  <c:v>2024</c:v>
                </c:pt>
              </c:numCache>
            </c:numRef>
          </c:cat>
          <c:val>
            <c:numRef>
              <c:f>Sheet1!$C$1:$C$5</c:f>
              <c:numCache>
                <c:formatCode>General</c:formatCode>
                <c:ptCount val="5"/>
                <c:pt idx="0">
                  <c:v>40.799999999999997</c:v>
                </c:pt>
                <c:pt idx="1">
                  <c:v>46.2</c:v>
                </c:pt>
                <c:pt idx="2">
                  <c:v>52.8</c:v>
                </c:pt>
                <c:pt idx="3">
                  <c:v>69.099999999999994</c:v>
                </c:pt>
                <c:pt idx="4">
                  <c:v>79.5</c:v>
                </c:pt>
              </c:numCache>
            </c:numRef>
          </c:val>
          <c:extLst>
            <c:ext xmlns:c16="http://schemas.microsoft.com/office/drawing/2014/chart" uri="{C3380CC4-5D6E-409C-BE32-E72D297353CC}">
              <c16:uniqueId val="{00000000-76F8-4AC4-BE19-FFE8E447155B}"/>
            </c:ext>
          </c:extLst>
        </c:ser>
        <c:dLbls>
          <c:showLegendKey val="0"/>
          <c:showVal val="0"/>
          <c:showCatName val="0"/>
          <c:showSerName val="0"/>
          <c:showPercent val="0"/>
          <c:showBubbleSize val="0"/>
        </c:dLbls>
        <c:gapWidth val="267"/>
        <c:overlap val="-43"/>
        <c:axId val="320132384"/>
        <c:axId val="320133368"/>
      </c:barChart>
      <c:catAx>
        <c:axId val="32013238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800" b="0" i="0" u="none" strike="noStrike" kern="1200" cap="none" spc="0" normalizeH="0" baseline="0">
                <a:solidFill>
                  <a:schemeClr val="tx1"/>
                </a:solidFill>
                <a:latin typeface="+mn-lt"/>
                <a:ea typeface="+mn-ea"/>
                <a:cs typeface="+mn-cs"/>
              </a:defRPr>
            </a:pPr>
            <a:endParaRPr lang="zh-CN"/>
          </a:p>
        </c:txPr>
        <c:crossAx val="320133368"/>
        <c:crosses val="autoZero"/>
        <c:auto val="1"/>
        <c:lblAlgn val="ctr"/>
        <c:lblOffset val="100"/>
        <c:noMultiLvlLbl val="0"/>
      </c:catAx>
      <c:valAx>
        <c:axId val="320133368"/>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zh-CN"/>
          </a:p>
        </c:txPr>
        <c:crossAx val="320132384"/>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noFill/>
      <a:round/>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zh-CN" sz="2800" b="1" i="0" u="none" strike="noStrike" kern="1200" cap="none" spc="0" normalizeH="0" baseline="0">
                <a:solidFill>
                  <a:schemeClr val="tx1"/>
                </a:solidFill>
                <a:latin typeface="宋体" panose="02010600030101010101" pitchFamily="2" charset="-122"/>
                <a:ea typeface="宋体" panose="02010600030101010101" pitchFamily="2" charset="-122"/>
                <a:cs typeface="+mj-cs"/>
              </a:defRPr>
            </a:pPr>
            <a:r>
              <a:rPr lang="zh-CN" altLang="en-US" sz="2800" b="1" i="0" u="none" strike="noStrike" kern="1200" cap="none" spc="0" normalizeH="0" baseline="0" dirty="0">
                <a:solidFill>
                  <a:schemeClr val="tx1"/>
                </a:solidFill>
                <a:latin typeface="宋体" panose="02010600030101010101" pitchFamily="2" charset="-122"/>
                <a:ea typeface="宋体" panose="02010600030101010101" pitchFamily="2" charset="-122"/>
                <a:cs typeface="+mj-cs"/>
              </a:rPr>
              <a:t>平均单条记录</a:t>
            </a:r>
            <a:r>
              <a:rPr lang="zh-CN" sz="2800" b="1" i="0" u="none" strike="noStrike" kern="1200" cap="none" spc="0" normalizeH="0" baseline="0" dirty="0">
                <a:solidFill>
                  <a:schemeClr val="tx1"/>
                </a:solidFill>
                <a:latin typeface="宋体" panose="02010600030101010101" pitchFamily="2" charset="-122"/>
                <a:ea typeface="宋体" panose="02010600030101010101" pitchFamily="2" charset="-122"/>
                <a:cs typeface="+mj-cs"/>
              </a:rPr>
              <a:t>泄露</a:t>
            </a:r>
            <a:r>
              <a:rPr lang="zh-CN" altLang="en-US" sz="2800" b="1" i="0" u="none" strike="noStrike" kern="1200" cap="none" spc="0" normalizeH="0" baseline="0" dirty="0">
                <a:solidFill>
                  <a:schemeClr val="tx1"/>
                </a:solidFill>
                <a:latin typeface="宋体" panose="02010600030101010101" pitchFamily="2" charset="-122"/>
                <a:ea typeface="宋体" panose="02010600030101010101" pitchFamily="2" charset="-122"/>
                <a:cs typeface="+mj-cs"/>
              </a:rPr>
              <a:t>占比</a:t>
            </a:r>
            <a:endParaRPr lang="zh-CN" sz="2800" b="1" i="0" u="none" strike="noStrike" kern="1200" cap="none" spc="0" normalizeH="0" baseline="0" dirty="0">
              <a:solidFill>
                <a:schemeClr val="tx1"/>
              </a:solidFill>
              <a:latin typeface="宋体" panose="02010600030101010101" pitchFamily="2" charset="-122"/>
              <a:ea typeface="宋体" panose="02010600030101010101" pitchFamily="2" charset="-122"/>
              <a:cs typeface="+mj-cs"/>
            </a:endParaRPr>
          </a:p>
        </c:rich>
      </c:tx>
      <c:overlay val="0"/>
      <c:spPr>
        <a:noFill/>
        <a:ln>
          <a:noFill/>
        </a:ln>
        <a:effectLst/>
      </c:spPr>
      <c:txPr>
        <a:bodyPr rot="0" spcFirstLastPara="1" vertOverflow="ellipsis" vert="horz" wrap="square" anchor="ctr" anchorCtr="1"/>
        <a:lstStyle/>
        <a:p>
          <a:pPr algn="ctr" rtl="0">
            <a:defRPr lang="zh-CN" sz="2800" b="1" i="0" u="none" strike="noStrike" kern="1200" cap="none" spc="0" normalizeH="0" baseline="0">
              <a:solidFill>
                <a:schemeClr val="tx1"/>
              </a:solidFill>
              <a:latin typeface="宋体" panose="02010600030101010101" pitchFamily="2" charset="-122"/>
              <a:ea typeface="宋体" panose="02010600030101010101" pitchFamily="2" charset="-122"/>
              <a:cs typeface="+mj-cs"/>
            </a:defRPr>
          </a:pPr>
          <a:endParaRPr lang="zh-CN"/>
        </a:p>
      </c:txPr>
    </c:title>
    <c:autoTitleDeleted val="0"/>
    <c:plotArea>
      <c:layout/>
      <c:barChart>
        <c:barDir val="bar"/>
        <c:grouping val="clustered"/>
        <c:varyColors val="0"/>
        <c:ser>
          <c:idx val="0"/>
          <c:order val="0"/>
          <c:spPr>
            <a:solidFill>
              <a:schemeClr val="accent1"/>
            </a:solidFill>
            <a:ln>
              <a:noFill/>
            </a:ln>
            <a:effectLst/>
          </c:spPr>
          <c:invertIfNegative val="0"/>
          <c:cat>
            <c:strRef>
              <c:f>Sheet2!$A$1:$A$5</c:f>
              <c:strCache>
                <c:ptCount val="5"/>
                <c:pt idx="0">
                  <c:v>客户身份识别信息</c:v>
                </c:pt>
                <c:pt idx="1">
                  <c:v>知识产权</c:v>
                </c:pt>
                <c:pt idx="2">
                  <c:v>匿名客户数据</c:v>
                </c:pt>
                <c:pt idx="3">
                  <c:v>其他公司数据</c:v>
                </c:pt>
                <c:pt idx="4">
                  <c:v>员工身份识别信息</c:v>
                </c:pt>
              </c:strCache>
            </c:strRef>
          </c:cat>
          <c:val>
            <c:numRef>
              <c:f>Sheet2!$B$1:$B$5</c:f>
              <c:numCache>
                <c:formatCode>0%</c:formatCode>
                <c:ptCount val="5"/>
                <c:pt idx="0">
                  <c:v>0.8</c:v>
                </c:pt>
                <c:pt idx="1">
                  <c:v>0.32</c:v>
                </c:pt>
                <c:pt idx="2">
                  <c:v>0.24</c:v>
                </c:pt>
                <c:pt idx="3">
                  <c:v>0.23</c:v>
                </c:pt>
                <c:pt idx="4">
                  <c:v>0.21</c:v>
                </c:pt>
              </c:numCache>
            </c:numRef>
          </c:val>
          <c:extLst>
            <c:ext xmlns:c16="http://schemas.microsoft.com/office/drawing/2014/chart" uri="{C3380CC4-5D6E-409C-BE32-E72D297353CC}">
              <c16:uniqueId val="{00000000-5AFB-4F9A-8F59-501E5E00E94E}"/>
            </c:ext>
          </c:extLst>
        </c:ser>
        <c:dLbls>
          <c:showLegendKey val="0"/>
          <c:showVal val="0"/>
          <c:showCatName val="0"/>
          <c:showSerName val="0"/>
          <c:showPercent val="0"/>
          <c:showBubbleSize val="0"/>
        </c:dLbls>
        <c:gapWidth val="247"/>
        <c:overlap val="-48"/>
        <c:axId val="523838240"/>
        <c:axId val="523840208"/>
      </c:barChart>
      <c:catAx>
        <c:axId val="523838240"/>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800" b="0" i="0" u="none" strike="noStrike" kern="1200" cap="none" spc="0" normalizeH="0" baseline="0">
                <a:solidFill>
                  <a:schemeClr val="tx1"/>
                </a:solidFill>
                <a:latin typeface="+mn-ea"/>
                <a:ea typeface="+mn-ea"/>
                <a:cs typeface="+mn-cs"/>
              </a:defRPr>
            </a:pPr>
            <a:endParaRPr lang="zh-CN"/>
          </a:p>
        </c:txPr>
        <c:crossAx val="523840208"/>
        <c:crosses val="autoZero"/>
        <c:auto val="1"/>
        <c:lblAlgn val="ctr"/>
        <c:lblOffset val="100"/>
        <c:noMultiLvlLbl val="0"/>
      </c:catAx>
      <c:valAx>
        <c:axId val="523840208"/>
        <c:scaling>
          <c:orientation val="minMax"/>
        </c:scaling>
        <c:delete val="0"/>
        <c:axPos val="b"/>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zh-CN"/>
          </a:p>
        </c:txPr>
        <c:crossAx val="523838240"/>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noFill/>
      <a:round/>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5457D6-BD20-4188-95D3-57FC8839EB86}" type="doc">
      <dgm:prSet loTypeId="urn:microsoft.com/office/officeart/2005/8/layout/gear1" loCatId="cycle" qsTypeId="urn:microsoft.com/office/officeart/2005/8/quickstyle/3d2" qsCatId="3D" csTypeId="urn:microsoft.com/office/officeart/2005/8/colors/accent1_2" csCatId="accent1" phldr="1"/>
      <dgm:spPr/>
    </dgm:pt>
    <dgm:pt modelId="{56CB5C19-3DFB-4F54-8DE9-32343FF6D1D4}">
      <dgm:prSet phldrT="[文本]"/>
      <dgm:spPr/>
      <dgm:t>
        <a:bodyPr/>
        <a:lstStyle/>
        <a:p>
          <a:r>
            <a:rPr lang="zh-CN" altLang="en-US" dirty="0"/>
            <a:t>持续性用户认证</a:t>
          </a:r>
        </a:p>
      </dgm:t>
    </dgm:pt>
    <dgm:pt modelId="{F343A998-23FB-4959-8D00-416BFDF15616}" type="parTrans" cxnId="{491A5C42-A269-4599-8FCF-2DF5C3DC3441}">
      <dgm:prSet/>
      <dgm:spPr/>
      <dgm:t>
        <a:bodyPr/>
        <a:lstStyle/>
        <a:p>
          <a:endParaRPr lang="zh-CN" altLang="en-US"/>
        </a:p>
      </dgm:t>
    </dgm:pt>
    <dgm:pt modelId="{B1873F57-5446-4C66-AA4B-9C9313B5DCC8}" type="sibTrans" cxnId="{491A5C42-A269-4599-8FCF-2DF5C3DC3441}">
      <dgm:prSet/>
      <dgm:spPr/>
      <dgm:t>
        <a:bodyPr/>
        <a:lstStyle/>
        <a:p>
          <a:endParaRPr lang="zh-CN" altLang="en-US"/>
        </a:p>
      </dgm:t>
    </dgm:pt>
    <dgm:pt modelId="{D32DC906-187F-413C-9957-C5974FB11ADC}">
      <dgm:prSet phldrT="[文本]"/>
      <dgm:spPr/>
      <dgm:t>
        <a:bodyPr/>
        <a:lstStyle/>
        <a:p>
          <a:r>
            <a:rPr lang="zh-CN" altLang="en-US" dirty="0"/>
            <a:t>设备状态监测</a:t>
          </a:r>
        </a:p>
      </dgm:t>
    </dgm:pt>
    <dgm:pt modelId="{629CD137-C2F6-463E-BEA5-242CAB03761F}" type="parTrans" cxnId="{9B398D6B-62C3-49FC-B2F0-6B2942546D79}">
      <dgm:prSet/>
      <dgm:spPr/>
      <dgm:t>
        <a:bodyPr/>
        <a:lstStyle/>
        <a:p>
          <a:endParaRPr lang="zh-CN" altLang="en-US"/>
        </a:p>
      </dgm:t>
    </dgm:pt>
    <dgm:pt modelId="{C76C464B-F87C-46D0-A68F-EB1DD4452E4F}" type="sibTrans" cxnId="{9B398D6B-62C3-49FC-B2F0-6B2942546D79}">
      <dgm:prSet/>
      <dgm:spPr/>
      <dgm:t>
        <a:bodyPr/>
        <a:lstStyle/>
        <a:p>
          <a:endParaRPr lang="zh-CN" altLang="en-US"/>
        </a:p>
      </dgm:t>
    </dgm:pt>
    <dgm:pt modelId="{E2784C6B-2C63-44DA-961E-191B75CD48B9}">
      <dgm:prSet phldrT="[文本]"/>
      <dgm:spPr/>
      <dgm:t>
        <a:bodyPr/>
        <a:lstStyle/>
        <a:p>
          <a:r>
            <a:rPr lang="zh-CN" altLang="en-US" dirty="0"/>
            <a:t>多源信息融合</a:t>
          </a:r>
        </a:p>
      </dgm:t>
    </dgm:pt>
    <dgm:pt modelId="{EB81550B-CAA3-4A2A-81BA-D1C2884BB85B}" type="parTrans" cxnId="{014CA211-DD3E-4431-A245-0942640424CC}">
      <dgm:prSet/>
      <dgm:spPr/>
      <dgm:t>
        <a:bodyPr/>
        <a:lstStyle/>
        <a:p>
          <a:endParaRPr lang="zh-CN" altLang="en-US"/>
        </a:p>
      </dgm:t>
    </dgm:pt>
    <dgm:pt modelId="{78DFC762-FA3D-4C81-8F0C-59237D753044}" type="sibTrans" cxnId="{014CA211-DD3E-4431-A245-0942640424CC}">
      <dgm:prSet/>
      <dgm:spPr/>
      <dgm:t>
        <a:bodyPr/>
        <a:lstStyle/>
        <a:p>
          <a:endParaRPr lang="zh-CN" altLang="en-US"/>
        </a:p>
      </dgm:t>
    </dgm:pt>
    <dgm:pt modelId="{DD5D194A-325A-4F10-A1A1-406DFC674909}" type="pres">
      <dgm:prSet presAssocID="{265457D6-BD20-4188-95D3-57FC8839EB86}" presName="composite" presStyleCnt="0">
        <dgm:presLayoutVars>
          <dgm:chMax val="3"/>
          <dgm:animLvl val="lvl"/>
          <dgm:resizeHandles val="exact"/>
        </dgm:presLayoutVars>
      </dgm:prSet>
      <dgm:spPr/>
    </dgm:pt>
    <dgm:pt modelId="{D32C8338-22A4-455A-86DC-92F03B891B3E}" type="pres">
      <dgm:prSet presAssocID="{56CB5C19-3DFB-4F54-8DE9-32343FF6D1D4}" presName="gear1" presStyleLbl="node1" presStyleIdx="0" presStyleCnt="3">
        <dgm:presLayoutVars>
          <dgm:chMax val="1"/>
          <dgm:bulletEnabled val="1"/>
        </dgm:presLayoutVars>
      </dgm:prSet>
      <dgm:spPr/>
    </dgm:pt>
    <dgm:pt modelId="{226533FB-B298-4FAD-8C56-37D1AC70E54B}" type="pres">
      <dgm:prSet presAssocID="{56CB5C19-3DFB-4F54-8DE9-32343FF6D1D4}" presName="gear1srcNode" presStyleLbl="node1" presStyleIdx="0" presStyleCnt="3"/>
      <dgm:spPr/>
    </dgm:pt>
    <dgm:pt modelId="{A030CDD4-5453-42D1-BCB3-F035AB8F8B97}" type="pres">
      <dgm:prSet presAssocID="{56CB5C19-3DFB-4F54-8DE9-32343FF6D1D4}" presName="gear1dstNode" presStyleLbl="node1" presStyleIdx="0" presStyleCnt="3"/>
      <dgm:spPr/>
    </dgm:pt>
    <dgm:pt modelId="{6F2825B1-BE5C-42BD-A066-4F3DBF5B9353}" type="pres">
      <dgm:prSet presAssocID="{D32DC906-187F-413C-9957-C5974FB11ADC}" presName="gear2" presStyleLbl="node1" presStyleIdx="1" presStyleCnt="3">
        <dgm:presLayoutVars>
          <dgm:chMax val="1"/>
          <dgm:bulletEnabled val="1"/>
        </dgm:presLayoutVars>
      </dgm:prSet>
      <dgm:spPr/>
    </dgm:pt>
    <dgm:pt modelId="{0F503A68-E046-4516-A342-B5D44CF0D1A6}" type="pres">
      <dgm:prSet presAssocID="{D32DC906-187F-413C-9957-C5974FB11ADC}" presName="gear2srcNode" presStyleLbl="node1" presStyleIdx="1" presStyleCnt="3"/>
      <dgm:spPr/>
    </dgm:pt>
    <dgm:pt modelId="{37EA533F-F955-4F12-970A-B270F677F6A9}" type="pres">
      <dgm:prSet presAssocID="{D32DC906-187F-413C-9957-C5974FB11ADC}" presName="gear2dstNode" presStyleLbl="node1" presStyleIdx="1" presStyleCnt="3"/>
      <dgm:spPr/>
    </dgm:pt>
    <dgm:pt modelId="{58A602BE-3584-4DB3-ABC2-A2998F0C7B64}" type="pres">
      <dgm:prSet presAssocID="{E2784C6B-2C63-44DA-961E-191B75CD48B9}" presName="gear3" presStyleLbl="node1" presStyleIdx="2" presStyleCnt="3"/>
      <dgm:spPr/>
    </dgm:pt>
    <dgm:pt modelId="{619E86C0-FA8B-4AA3-A5A0-FAA952593AFF}" type="pres">
      <dgm:prSet presAssocID="{E2784C6B-2C63-44DA-961E-191B75CD48B9}" presName="gear3tx" presStyleLbl="node1" presStyleIdx="2" presStyleCnt="3">
        <dgm:presLayoutVars>
          <dgm:chMax val="1"/>
          <dgm:bulletEnabled val="1"/>
        </dgm:presLayoutVars>
      </dgm:prSet>
      <dgm:spPr/>
    </dgm:pt>
    <dgm:pt modelId="{8EE5CC6C-FCD8-40CA-BCA0-96062BAD74ED}" type="pres">
      <dgm:prSet presAssocID="{E2784C6B-2C63-44DA-961E-191B75CD48B9}" presName="gear3srcNode" presStyleLbl="node1" presStyleIdx="2" presStyleCnt="3"/>
      <dgm:spPr/>
    </dgm:pt>
    <dgm:pt modelId="{46CF5904-3853-4748-A6A2-E9E12CE27578}" type="pres">
      <dgm:prSet presAssocID="{E2784C6B-2C63-44DA-961E-191B75CD48B9}" presName="gear3dstNode" presStyleLbl="node1" presStyleIdx="2" presStyleCnt="3"/>
      <dgm:spPr/>
    </dgm:pt>
    <dgm:pt modelId="{9FAE251F-0051-45AF-9916-3A8A57040E5F}" type="pres">
      <dgm:prSet presAssocID="{B1873F57-5446-4C66-AA4B-9C9313B5DCC8}" presName="connector1" presStyleLbl="sibTrans2D1" presStyleIdx="0" presStyleCnt="3"/>
      <dgm:spPr/>
    </dgm:pt>
    <dgm:pt modelId="{AE9CE1A2-FD41-4763-992F-F704D3255095}" type="pres">
      <dgm:prSet presAssocID="{C76C464B-F87C-46D0-A68F-EB1DD4452E4F}" presName="connector2" presStyleLbl="sibTrans2D1" presStyleIdx="1" presStyleCnt="3"/>
      <dgm:spPr/>
    </dgm:pt>
    <dgm:pt modelId="{BDDEC480-4AA1-40D5-9EBE-5693571167CF}" type="pres">
      <dgm:prSet presAssocID="{78DFC762-FA3D-4C81-8F0C-59237D753044}" presName="connector3" presStyleLbl="sibTrans2D1" presStyleIdx="2" presStyleCnt="3"/>
      <dgm:spPr/>
    </dgm:pt>
  </dgm:ptLst>
  <dgm:cxnLst>
    <dgm:cxn modelId="{99B88406-C3EB-4F9F-87DD-D5138FB9A1CB}" type="presOf" srcId="{D32DC906-187F-413C-9957-C5974FB11ADC}" destId="{37EA533F-F955-4F12-970A-B270F677F6A9}" srcOrd="2" destOrd="0" presId="urn:microsoft.com/office/officeart/2005/8/layout/gear1"/>
    <dgm:cxn modelId="{014CA211-DD3E-4431-A245-0942640424CC}" srcId="{265457D6-BD20-4188-95D3-57FC8839EB86}" destId="{E2784C6B-2C63-44DA-961E-191B75CD48B9}" srcOrd="2" destOrd="0" parTransId="{EB81550B-CAA3-4A2A-81BA-D1C2884BB85B}" sibTransId="{78DFC762-FA3D-4C81-8F0C-59237D753044}"/>
    <dgm:cxn modelId="{9A935222-B10D-49A0-B072-E0CC75E64C9C}" type="presOf" srcId="{E2784C6B-2C63-44DA-961E-191B75CD48B9}" destId="{619E86C0-FA8B-4AA3-A5A0-FAA952593AFF}" srcOrd="1" destOrd="0" presId="urn:microsoft.com/office/officeart/2005/8/layout/gear1"/>
    <dgm:cxn modelId="{491A5C42-A269-4599-8FCF-2DF5C3DC3441}" srcId="{265457D6-BD20-4188-95D3-57FC8839EB86}" destId="{56CB5C19-3DFB-4F54-8DE9-32343FF6D1D4}" srcOrd="0" destOrd="0" parTransId="{F343A998-23FB-4959-8D00-416BFDF15616}" sibTransId="{B1873F57-5446-4C66-AA4B-9C9313B5DCC8}"/>
    <dgm:cxn modelId="{9B398D6B-62C3-49FC-B2F0-6B2942546D79}" srcId="{265457D6-BD20-4188-95D3-57FC8839EB86}" destId="{D32DC906-187F-413C-9957-C5974FB11ADC}" srcOrd="1" destOrd="0" parTransId="{629CD137-C2F6-463E-BEA5-242CAB03761F}" sibTransId="{C76C464B-F87C-46D0-A68F-EB1DD4452E4F}"/>
    <dgm:cxn modelId="{8B8FDD6F-626A-4D1C-9F46-326B7B7666AF}" type="presOf" srcId="{D32DC906-187F-413C-9957-C5974FB11ADC}" destId="{0F503A68-E046-4516-A342-B5D44CF0D1A6}" srcOrd="1" destOrd="0" presId="urn:microsoft.com/office/officeart/2005/8/layout/gear1"/>
    <dgm:cxn modelId="{DC426B70-9AB5-4CCA-843A-5DC4E6FF8C29}" type="presOf" srcId="{265457D6-BD20-4188-95D3-57FC8839EB86}" destId="{DD5D194A-325A-4F10-A1A1-406DFC674909}" srcOrd="0" destOrd="0" presId="urn:microsoft.com/office/officeart/2005/8/layout/gear1"/>
    <dgm:cxn modelId="{00EA9F89-160C-4CD9-AA0B-DDDC6B20191F}" type="presOf" srcId="{C76C464B-F87C-46D0-A68F-EB1DD4452E4F}" destId="{AE9CE1A2-FD41-4763-992F-F704D3255095}" srcOrd="0" destOrd="0" presId="urn:microsoft.com/office/officeart/2005/8/layout/gear1"/>
    <dgm:cxn modelId="{38E2538C-2E89-4A37-8A0C-D8AE67335733}" type="presOf" srcId="{D32DC906-187F-413C-9957-C5974FB11ADC}" destId="{6F2825B1-BE5C-42BD-A066-4F3DBF5B9353}" srcOrd="0" destOrd="0" presId="urn:microsoft.com/office/officeart/2005/8/layout/gear1"/>
    <dgm:cxn modelId="{ABAF239F-AF06-4176-B328-FCE3CB614D93}" type="presOf" srcId="{B1873F57-5446-4C66-AA4B-9C9313B5DCC8}" destId="{9FAE251F-0051-45AF-9916-3A8A57040E5F}" srcOrd="0" destOrd="0" presId="urn:microsoft.com/office/officeart/2005/8/layout/gear1"/>
    <dgm:cxn modelId="{03798EB4-3F13-473D-AD54-0B6317ED8C7C}" type="presOf" srcId="{56CB5C19-3DFB-4F54-8DE9-32343FF6D1D4}" destId="{D32C8338-22A4-455A-86DC-92F03B891B3E}" srcOrd="0" destOrd="0" presId="urn:microsoft.com/office/officeart/2005/8/layout/gear1"/>
    <dgm:cxn modelId="{A4B23AC2-D377-439E-B2FA-81D4CFA68679}" type="presOf" srcId="{E2784C6B-2C63-44DA-961E-191B75CD48B9}" destId="{8EE5CC6C-FCD8-40CA-BCA0-96062BAD74ED}" srcOrd="2" destOrd="0" presId="urn:microsoft.com/office/officeart/2005/8/layout/gear1"/>
    <dgm:cxn modelId="{D11B3BCC-0813-49DB-96D0-E05C03AA54BB}" type="presOf" srcId="{56CB5C19-3DFB-4F54-8DE9-32343FF6D1D4}" destId="{A030CDD4-5453-42D1-BCB3-F035AB8F8B97}" srcOrd="2" destOrd="0" presId="urn:microsoft.com/office/officeart/2005/8/layout/gear1"/>
    <dgm:cxn modelId="{0E8770D5-A2BF-4B57-91A2-44F25B6ABC84}" type="presOf" srcId="{56CB5C19-3DFB-4F54-8DE9-32343FF6D1D4}" destId="{226533FB-B298-4FAD-8C56-37D1AC70E54B}" srcOrd="1" destOrd="0" presId="urn:microsoft.com/office/officeart/2005/8/layout/gear1"/>
    <dgm:cxn modelId="{98BAEBE0-DE10-46E0-BF18-359A372E239B}" type="presOf" srcId="{E2784C6B-2C63-44DA-961E-191B75CD48B9}" destId="{46CF5904-3853-4748-A6A2-E9E12CE27578}" srcOrd="3" destOrd="0" presId="urn:microsoft.com/office/officeart/2005/8/layout/gear1"/>
    <dgm:cxn modelId="{C3BD6AF4-F2C5-46BA-AE10-29A961CE8E1F}" type="presOf" srcId="{78DFC762-FA3D-4C81-8F0C-59237D753044}" destId="{BDDEC480-4AA1-40D5-9EBE-5693571167CF}" srcOrd="0" destOrd="0" presId="urn:microsoft.com/office/officeart/2005/8/layout/gear1"/>
    <dgm:cxn modelId="{ADB1BFF8-962A-4556-BF86-C6C24AAA399A}" type="presOf" srcId="{E2784C6B-2C63-44DA-961E-191B75CD48B9}" destId="{58A602BE-3584-4DB3-ABC2-A2998F0C7B64}" srcOrd="0" destOrd="0" presId="urn:microsoft.com/office/officeart/2005/8/layout/gear1"/>
    <dgm:cxn modelId="{1E48CA24-4EE3-4525-A62E-8653D18E4276}" type="presParOf" srcId="{DD5D194A-325A-4F10-A1A1-406DFC674909}" destId="{D32C8338-22A4-455A-86DC-92F03B891B3E}" srcOrd="0" destOrd="0" presId="urn:microsoft.com/office/officeart/2005/8/layout/gear1"/>
    <dgm:cxn modelId="{CCF09105-6854-446B-A8B9-098C03D4CC0F}" type="presParOf" srcId="{DD5D194A-325A-4F10-A1A1-406DFC674909}" destId="{226533FB-B298-4FAD-8C56-37D1AC70E54B}" srcOrd="1" destOrd="0" presId="urn:microsoft.com/office/officeart/2005/8/layout/gear1"/>
    <dgm:cxn modelId="{FF7B066E-A6E0-4954-B8C9-2EB60D3A78CF}" type="presParOf" srcId="{DD5D194A-325A-4F10-A1A1-406DFC674909}" destId="{A030CDD4-5453-42D1-BCB3-F035AB8F8B97}" srcOrd="2" destOrd="0" presId="urn:microsoft.com/office/officeart/2005/8/layout/gear1"/>
    <dgm:cxn modelId="{CBDD6209-6938-490D-B945-ECEFCAB87EB3}" type="presParOf" srcId="{DD5D194A-325A-4F10-A1A1-406DFC674909}" destId="{6F2825B1-BE5C-42BD-A066-4F3DBF5B9353}" srcOrd="3" destOrd="0" presId="urn:microsoft.com/office/officeart/2005/8/layout/gear1"/>
    <dgm:cxn modelId="{513D2263-3A97-468C-A505-3738CD793ABA}" type="presParOf" srcId="{DD5D194A-325A-4F10-A1A1-406DFC674909}" destId="{0F503A68-E046-4516-A342-B5D44CF0D1A6}" srcOrd="4" destOrd="0" presId="urn:microsoft.com/office/officeart/2005/8/layout/gear1"/>
    <dgm:cxn modelId="{A84ABEA4-5A39-4C4B-8A1E-79CB09622C61}" type="presParOf" srcId="{DD5D194A-325A-4F10-A1A1-406DFC674909}" destId="{37EA533F-F955-4F12-970A-B270F677F6A9}" srcOrd="5" destOrd="0" presId="urn:microsoft.com/office/officeart/2005/8/layout/gear1"/>
    <dgm:cxn modelId="{D4AA3076-7D37-41C7-9AFF-616205C488B5}" type="presParOf" srcId="{DD5D194A-325A-4F10-A1A1-406DFC674909}" destId="{58A602BE-3584-4DB3-ABC2-A2998F0C7B64}" srcOrd="6" destOrd="0" presId="urn:microsoft.com/office/officeart/2005/8/layout/gear1"/>
    <dgm:cxn modelId="{83B34865-7898-4952-A593-D54BE4D297FC}" type="presParOf" srcId="{DD5D194A-325A-4F10-A1A1-406DFC674909}" destId="{619E86C0-FA8B-4AA3-A5A0-FAA952593AFF}" srcOrd="7" destOrd="0" presId="urn:microsoft.com/office/officeart/2005/8/layout/gear1"/>
    <dgm:cxn modelId="{B195328D-6E85-4EB2-BA25-2896C3B51A27}" type="presParOf" srcId="{DD5D194A-325A-4F10-A1A1-406DFC674909}" destId="{8EE5CC6C-FCD8-40CA-BCA0-96062BAD74ED}" srcOrd="8" destOrd="0" presId="urn:microsoft.com/office/officeart/2005/8/layout/gear1"/>
    <dgm:cxn modelId="{FC3F10CC-C899-4777-B3BC-1A534B1FD919}" type="presParOf" srcId="{DD5D194A-325A-4F10-A1A1-406DFC674909}" destId="{46CF5904-3853-4748-A6A2-E9E12CE27578}" srcOrd="9" destOrd="0" presId="urn:microsoft.com/office/officeart/2005/8/layout/gear1"/>
    <dgm:cxn modelId="{35B70A56-9060-456A-A027-A2273F3E6175}" type="presParOf" srcId="{DD5D194A-325A-4F10-A1A1-406DFC674909}" destId="{9FAE251F-0051-45AF-9916-3A8A57040E5F}" srcOrd="10" destOrd="0" presId="urn:microsoft.com/office/officeart/2005/8/layout/gear1"/>
    <dgm:cxn modelId="{FDAB946C-B13B-4F12-A090-F4A99CDBF15C}" type="presParOf" srcId="{DD5D194A-325A-4F10-A1A1-406DFC674909}" destId="{AE9CE1A2-FD41-4763-992F-F704D3255095}" srcOrd="11" destOrd="0" presId="urn:microsoft.com/office/officeart/2005/8/layout/gear1"/>
    <dgm:cxn modelId="{249795C7-6FFF-479D-9516-EFD98FEAAA1F}" type="presParOf" srcId="{DD5D194A-325A-4F10-A1A1-406DFC674909}" destId="{BDDEC480-4AA1-40D5-9EBE-5693571167CF}"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F64D73-2246-4DAC-B3CF-0AE35FAA2470}" type="doc">
      <dgm:prSet loTypeId="urn:microsoft.com/office/officeart/2005/8/layout/list1" loCatId="list" qsTypeId="urn:microsoft.com/office/officeart/2005/8/quickstyle/3d2" qsCatId="3D" csTypeId="urn:microsoft.com/office/officeart/2005/8/colors/accent1_2" csCatId="accent1" phldr="1"/>
      <dgm:spPr/>
      <dgm:t>
        <a:bodyPr/>
        <a:lstStyle/>
        <a:p>
          <a:endParaRPr lang="zh-CN" altLang="en-US"/>
        </a:p>
      </dgm:t>
    </dgm:pt>
    <dgm:pt modelId="{64FA9C18-011B-4BFA-9326-D4215D1A0823}">
      <dgm:prSet phldrT="[文本]"/>
      <dgm:spPr/>
      <dgm:t>
        <a:bodyPr/>
        <a:lstStyle/>
        <a:p>
          <a:r>
            <a:rPr lang="zh-CN" altLang="en-US" dirty="0"/>
            <a:t>首次提出持续性非侵入式用户认证</a:t>
          </a:r>
        </a:p>
      </dgm:t>
    </dgm:pt>
    <dgm:pt modelId="{54F986AE-B59A-4274-A9CE-5DF35AAE1A78}" type="parTrans" cxnId="{6417BD10-14A5-417B-A044-E0EFA7F6A3C2}">
      <dgm:prSet/>
      <dgm:spPr/>
      <dgm:t>
        <a:bodyPr/>
        <a:lstStyle/>
        <a:p>
          <a:endParaRPr lang="zh-CN" altLang="en-US"/>
        </a:p>
      </dgm:t>
    </dgm:pt>
    <dgm:pt modelId="{B20C6E46-D52A-46C3-8A59-95FDD804DF59}" type="sibTrans" cxnId="{6417BD10-14A5-417B-A044-E0EFA7F6A3C2}">
      <dgm:prSet/>
      <dgm:spPr/>
      <dgm:t>
        <a:bodyPr/>
        <a:lstStyle/>
        <a:p>
          <a:endParaRPr lang="zh-CN" altLang="en-US"/>
        </a:p>
      </dgm:t>
    </dgm:pt>
    <dgm:pt modelId="{ECA386D8-9AB7-403D-AD41-E83F0DFBF28E}">
      <dgm:prSet phldrT="[文本]"/>
      <dgm:spPr/>
      <dgm:t>
        <a:bodyPr/>
        <a:lstStyle/>
        <a:p>
          <a:r>
            <a:rPr lang="zh-CN" altLang="en-US" dirty="0"/>
            <a:t>首次提出多源传感器</a:t>
          </a:r>
          <a:r>
            <a:rPr lang="en-US" altLang="zh-CN" dirty="0" err="1"/>
            <a:t>DBN</a:t>
          </a:r>
          <a:r>
            <a:rPr lang="zh-CN" altLang="en-US" dirty="0"/>
            <a:t>运动噪音建模</a:t>
          </a:r>
        </a:p>
      </dgm:t>
    </dgm:pt>
    <dgm:pt modelId="{BC56DA39-1814-4DD4-BB99-9DCBCF592327}" type="parTrans" cxnId="{20A4FB36-0E09-4648-B9A3-B0A8168B6D13}">
      <dgm:prSet/>
      <dgm:spPr/>
      <dgm:t>
        <a:bodyPr/>
        <a:lstStyle/>
        <a:p>
          <a:endParaRPr lang="zh-CN" altLang="en-US"/>
        </a:p>
      </dgm:t>
    </dgm:pt>
    <dgm:pt modelId="{760D9F56-3CF9-4BC2-8A43-F8C95D99A2AC}" type="sibTrans" cxnId="{20A4FB36-0E09-4648-B9A3-B0A8168B6D13}">
      <dgm:prSet/>
      <dgm:spPr/>
      <dgm:t>
        <a:bodyPr/>
        <a:lstStyle/>
        <a:p>
          <a:endParaRPr lang="zh-CN" altLang="en-US"/>
        </a:p>
      </dgm:t>
    </dgm:pt>
    <dgm:pt modelId="{86579FE1-4929-4E5D-9C85-BBA8F526B2EE}">
      <dgm:prSet phldrT="[文本]"/>
      <dgm:spPr/>
      <dgm:t>
        <a:bodyPr/>
        <a:lstStyle/>
        <a:p>
          <a:r>
            <a:rPr lang="zh-CN" altLang="en-US" dirty="0"/>
            <a:t>首次提出物理信息空间关联</a:t>
          </a:r>
          <a:r>
            <a:rPr lang="en-US" altLang="zh-CN" dirty="0" err="1"/>
            <a:t>nlcCNN</a:t>
          </a:r>
          <a:r>
            <a:rPr lang="zh-CN" altLang="en-US" dirty="0"/>
            <a:t>模型</a:t>
          </a:r>
        </a:p>
      </dgm:t>
    </dgm:pt>
    <dgm:pt modelId="{360C9111-8905-4114-858B-5DDB18BA82C1}" type="parTrans" cxnId="{79AC21CC-C300-4713-9644-C2803FD72600}">
      <dgm:prSet/>
      <dgm:spPr/>
      <dgm:t>
        <a:bodyPr/>
        <a:lstStyle/>
        <a:p>
          <a:endParaRPr lang="zh-CN" altLang="en-US"/>
        </a:p>
      </dgm:t>
    </dgm:pt>
    <dgm:pt modelId="{77E9DD8F-94AC-418B-A1CE-71EBE0FCF6D8}" type="sibTrans" cxnId="{79AC21CC-C300-4713-9644-C2803FD72600}">
      <dgm:prSet/>
      <dgm:spPr/>
      <dgm:t>
        <a:bodyPr/>
        <a:lstStyle/>
        <a:p>
          <a:endParaRPr lang="zh-CN" altLang="en-US"/>
        </a:p>
      </dgm:t>
    </dgm:pt>
    <dgm:pt modelId="{886D8BE2-0FCD-444B-86EC-693F11CA202E}">
      <dgm:prSet phldrT="[文本]"/>
      <dgm:spPr/>
      <dgm:t>
        <a:bodyPr/>
        <a:lstStyle/>
        <a:p>
          <a:r>
            <a:rPr lang="zh-CN" altLang="en-US" dirty="0"/>
            <a:t>提出多尺度用户习惯</a:t>
          </a:r>
          <a:r>
            <a:rPr lang="en-US" altLang="zh-CN" dirty="0"/>
            <a:t>LSTM</a:t>
          </a:r>
          <a:r>
            <a:rPr lang="zh-CN" altLang="en-US" dirty="0"/>
            <a:t>模型</a:t>
          </a:r>
        </a:p>
      </dgm:t>
    </dgm:pt>
    <dgm:pt modelId="{57EEBFE5-FA5D-4B0C-8CD4-2D9B7A2A9305}" type="parTrans" cxnId="{BAB1FE24-E467-4251-BEEB-49DCC888B955}">
      <dgm:prSet/>
      <dgm:spPr/>
      <dgm:t>
        <a:bodyPr/>
        <a:lstStyle/>
        <a:p>
          <a:endParaRPr lang="zh-CN" altLang="en-US"/>
        </a:p>
      </dgm:t>
    </dgm:pt>
    <dgm:pt modelId="{8CFE03EB-FC0A-441F-8915-E7AEE2BB478D}" type="sibTrans" cxnId="{BAB1FE24-E467-4251-BEEB-49DCC888B955}">
      <dgm:prSet/>
      <dgm:spPr/>
      <dgm:t>
        <a:bodyPr/>
        <a:lstStyle/>
        <a:p>
          <a:endParaRPr lang="zh-CN" altLang="en-US"/>
        </a:p>
      </dgm:t>
    </dgm:pt>
    <dgm:pt modelId="{761AA2D0-DB68-48B9-AD7D-B86A7E7D690B}" type="pres">
      <dgm:prSet presAssocID="{D9F64D73-2246-4DAC-B3CF-0AE35FAA2470}" presName="linear" presStyleCnt="0">
        <dgm:presLayoutVars>
          <dgm:dir/>
          <dgm:animLvl val="lvl"/>
          <dgm:resizeHandles val="exact"/>
        </dgm:presLayoutVars>
      </dgm:prSet>
      <dgm:spPr/>
    </dgm:pt>
    <dgm:pt modelId="{1350AB92-490A-4224-AEA8-7BF05BBA887A}" type="pres">
      <dgm:prSet presAssocID="{64FA9C18-011B-4BFA-9326-D4215D1A0823}" presName="parentLin" presStyleCnt="0"/>
      <dgm:spPr/>
    </dgm:pt>
    <dgm:pt modelId="{C593DCA1-0C12-4C53-A84E-9008C692970E}" type="pres">
      <dgm:prSet presAssocID="{64FA9C18-011B-4BFA-9326-D4215D1A0823}" presName="parentLeftMargin" presStyleLbl="node1" presStyleIdx="0" presStyleCnt="4"/>
      <dgm:spPr/>
    </dgm:pt>
    <dgm:pt modelId="{A4686F95-F50E-48AE-AA16-3441E0F1AEE5}" type="pres">
      <dgm:prSet presAssocID="{64FA9C18-011B-4BFA-9326-D4215D1A0823}" presName="parentText" presStyleLbl="node1" presStyleIdx="0" presStyleCnt="4">
        <dgm:presLayoutVars>
          <dgm:chMax val="0"/>
          <dgm:bulletEnabled val="1"/>
        </dgm:presLayoutVars>
      </dgm:prSet>
      <dgm:spPr/>
    </dgm:pt>
    <dgm:pt modelId="{04FB6F27-6C1E-4706-B2BC-2956E998503C}" type="pres">
      <dgm:prSet presAssocID="{64FA9C18-011B-4BFA-9326-D4215D1A0823}" presName="negativeSpace" presStyleCnt="0"/>
      <dgm:spPr/>
    </dgm:pt>
    <dgm:pt modelId="{68013C2F-390E-4777-BC32-CA0C2FE2327B}" type="pres">
      <dgm:prSet presAssocID="{64FA9C18-011B-4BFA-9326-D4215D1A0823}" presName="childText" presStyleLbl="conFgAcc1" presStyleIdx="0" presStyleCnt="4">
        <dgm:presLayoutVars>
          <dgm:bulletEnabled val="1"/>
        </dgm:presLayoutVars>
      </dgm:prSet>
      <dgm:spPr/>
    </dgm:pt>
    <dgm:pt modelId="{FB49DE5A-856E-4A6C-8015-F8BC820DE948}" type="pres">
      <dgm:prSet presAssocID="{B20C6E46-D52A-46C3-8A59-95FDD804DF59}" presName="spaceBetweenRectangles" presStyleCnt="0"/>
      <dgm:spPr/>
    </dgm:pt>
    <dgm:pt modelId="{177448EF-9DF5-4626-BE38-44D0509F9EBF}" type="pres">
      <dgm:prSet presAssocID="{ECA386D8-9AB7-403D-AD41-E83F0DFBF28E}" presName="parentLin" presStyleCnt="0"/>
      <dgm:spPr/>
    </dgm:pt>
    <dgm:pt modelId="{130EE8EE-641C-4F5D-B271-931E251940A7}" type="pres">
      <dgm:prSet presAssocID="{ECA386D8-9AB7-403D-AD41-E83F0DFBF28E}" presName="parentLeftMargin" presStyleLbl="node1" presStyleIdx="0" presStyleCnt="4"/>
      <dgm:spPr/>
    </dgm:pt>
    <dgm:pt modelId="{79EA7907-794B-436C-9770-F0ABBC1F1C44}" type="pres">
      <dgm:prSet presAssocID="{ECA386D8-9AB7-403D-AD41-E83F0DFBF28E}" presName="parentText" presStyleLbl="node1" presStyleIdx="1" presStyleCnt="4">
        <dgm:presLayoutVars>
          <dgm:chMax val="0"/>
          <dgm:bulletEnabled val="1"/>
        </dgm:presLayoutVars>
      </dgm:prSet>
      <dgm:spPr/>
    </dgm:pt>
    <dgm:pt modelId="{55AC9527-2B69-4492-9862-9A49F94E5244}" type="pres">
      <dgm:prSet presAssocID="{ECA386D8-9AB7-403D-AD41-E83F0DFBF28E}" presName="negativeSpace" presStyleCnt="0"/>
      <dgm:spPr/>
    </dgm:pt>
    <dgm:pt modelId="{8AA3D553-21CD-4B93-BCE1-99B2A26FF1C2}" type="pres">
      <dgm:prSet presAssocID="{ECA386D8-9AB7-403D-AD41-E83F0DFBF28E}" presName="childText" presStyleLbl="conFgAcc1" presStyleIdx="1" presStyleCnt="4">
        <dgm:presLayoutVars>
          <dgm:bulletEnabled val="1"/>
        </dgm:presLayoutVars>
      </dgm:prSet>
      <dgm:spPr/>
    </dgm:pt>
    <dgm:pt modelId="{50AEC748-174A-4068-87BF-7DFEFD280ACC}" type="pres">
      <dgm:prSet presAssocID="{760D9F56-3CF9-4BC2-8A43-F8C95D99A2AC}" presName="spaceBetweenRectangles" presStyleCnt="0"/>
      <dgm:spPr/>
    </dgm:pt>
    <dgm:pt modelId="{78C9BD4B-179B-4F77-90EC-5D56B9EB1716}" type="pres">
      <dgm:prSet presAssocID="{86579FE1-4929-4E5D-9C85-BBA8F526B2EE}" presName="parentLin" presStyleCnt="0"/>
      <dgm:spPr/>
    </dgm:pt>
    <dgm:pt modelId="{2286AEA8-5B2A-4CF2-905B-5B76F9F28BB5}" type="pres">
      <dgm:prSet presAssocID="{86579FE1-4929-4E5D-9C85-BBA8F526B2EE}" presName="parentLeftMargin" presStyleLbl="node1" presStyleIdx="1" presStyleCnt="4"/>
      <dgm:spPr/>
    </dgm:pt>
    <dgm:pt modelId="{BEF7927D-2300-4F0E-B7D3-822C6C3488CB}" type="pres">
      <dgm:prSet presAssocID="{86579FE1-4929-4E5D-9C85-BBA8F526B2EE}" presName="parentText" presStyleLbl="node1" presStyleIdx="2" presStyleCnt="4">
        <dgm:presLayoutVars>
          <dgm:chMax val="0"/>
          <dgm:bulletEnabled val="1"/>
        </dgm:presLayoutVars>
      </dgm:prSet>
      <dgm:spPr/>
    </dgm:pt>
    <dgm:pt modelId="{E0976B81-77EF-457C-86BE-47E9396B2658}" type="pres">
      <dgm:prSet presAssocID="{86579FE1-4929-4E5D-9C85-BBA8F526B2EE}" presName="negativeSpace" presStyleCnt="0"/>
      <dgm:spPr/>
    </dgm:pt>
    <dgm:pt modelId="{9682AE5F-21C7-4718-A119-65DD49F99CF1}" type="pres">
      <dgm:prSet presAssocID="{86579FE1-4929-4E5D-9C85-BBA8F526B2EE}" presName="childText" presStyleLbl="conFgAcc1" presStyleIdx="2" presStyleCnt="4">
        <dgm:presLayoutVars>
          <dgm:bulletEnabled val="1"/>
        </dgm:presLayoutVars>
      </dgm:prSet>
      <dgm:spPr/>
    </dgm:pt>
    <dgm:pt modelId="{003F3BD3-8ED1-412A-807C-99C9624D129C}" type="pres">
      <dgm:prSet presAssocID="{77E9DD8F-94AC-418B-A1CE-71EBE0FCF6D8}" presName="spaceBetweenRectangles" presStyleCnt="0"/>
      <dgm:spPr/>
    </dgm:pt>
    <dgm:pt modelId="{334820C6-5B5D-4BA6-A2AA-00CE920D0390}" type="pres">
      <dgm:prSet presAssocID="{886D8BE2-0FCD-444B-86EC-693F11CA202E}" presName="parentLin" presStyleCnt="0"/>
      <dgm:spPr/>
    </dgm:pt>
    <dgm:pt modelId="{B31943C5-3B8E-4EFC-AEB4-3B38D10EEE8C}" type="pres">
      <dgm:prSet presAssocID="{886D8BE2-0FCD-444B-86EC-693F11CA202E}" presName="parentLeftMargin" presStyleLbl="node1" presStyleIdx="2" presStyleCnt="4"/>
      <dgm:spPr/>
    </dgm:pt>
    <dgm:pt modelId="{DFAB42BE-91EB-4A22-9D9A-0AF0A9EFF00D}" type="pres">
      <dgm:prSet presAssocID="{886D8BE2-0FCD-444B-86EC-693F11CA202E}" presName="parentText" presStyleLbl="node1" presStyleIdx="3" presStyleCnt="4">
        <dgm:presLayoutVars>
          <dgm:chMax val="0"/>
          <dgm:bulletEnabled val="1"/>
        </dgm:presLayoutVars>
      </dgm:prSet>
      <dgm:spPr/>
    </dgm:pt>
    <dgm:pt modelId="{D4B2EC76-FB84-415A-9E36-126ACA15B5F3}" type="pres">
      <dgm:prSet presAssocID="{886D8BE2-0FCD-444B-86EC-693F11CA202E}" presName="negativeSpace" presStyleCnt="0"/>
      <dgm:spPr/>
    </dgm:pt>
    <dgm:pt modelId="{9EE3D0D7-3146-4508-9AFD-532858A7D1FF}" type="pres">
      <dgm:prSet presAssocID="{886D8BE2-0FCD-444B-86EC-693F11CA202E}" presName="childText" presStyleLbl="conFgAcc1" presStyleIdx="3" presStyleCnt="4">
        <dgm:presLayoutVars>
          <dgm:bulletEnabled val="1"/>
        </dgm:presLayoutVars>
      </dgm:prSet>
      <dgm:spPr/>
    </dgm:pt>
  </dgm:ptLst>
  <dgm:cxnLst>
    <dgm:cxn modelId="{6417BD10-14A5-417B-A044-E0EFA7F6A3C2}" srcId="{D9F64D73-2246-4DAC-B3CF-0AE35FAA2470}" destId="{64FA9C18-011B-4BFA-9326-D4215D1A0823}" srcOrd="0" destOrd="0" parTransId="{54F986AE-B59A-4274-A9CE-5DF35AAE1A78}" sibTransId="{B20C6E46-D52A-46C3-8A59-95FDD804DF59}"/>
    <dgm:cxn modelId="{A0AF4A17-232C-497E-8884-34D9560DF381}" type="presOf" srcId="{86579FE1-4929-4E5D-9C85-BBA8F526B2EE}" destId="{2286AEA8-5B2A-4CF2-905B-5B76F9F28BB5}" srcOrd="0" destOrd="0" presId="urn:microsoft.com/office/officeart/2005/8/layout/list1"/>
    <dgm:cxn modelId="{1F3A1123-6C72-4B13-B153-3AD4DA469DE4}" type="presOf" srcId="{64FA9C18-011B-4BFA-9326-D4215D1A0823}" destId="{A4686F95-F50E-48AE-AA16-3441E0F1AEE5}" srcOrd="1" destOrd="0" presId="urn:microsoft.com/office/officeart/2005/8/layout/list1"/>
    <dgm:cxn modelId="{BAB1FE24-E467-4251-BEEB-49DCC888B955}" srcId="{D9F64D73-2246-4DAC-B3CF-0AE35FAA2470}" destId="{886D8BE2-0FCD-444B-86EC-693F11CA202E}" srcOrd="3" destOrd="0" parTransId="{57EEBFE5-FA5D-4B0C-8CD4-2D9B7A2A9305}" sibTransId="{8CFE03EB-FC0A-441F-8915-E7AEE2BB478D}"/>
    <dgm:cxn modelId="{20A4FB36-0E09-4648-B9A3-B0A8168B6D13}" srcId="{D9F64D73-2246-4DAC-B3CF-0AE35FAA2470}" destId="{ECA386D8-9AB7-403D-AD41-E83F0DFBF28E}" srcOrd="1" destOrd="0" parTransId="{BC56DA39-1814-4DD4-BB99-9DCBCF592327}" sibTransId="{760D9F56-3CF9-4BC2-8A43-F8C95D99A2AC}"/>
    <dgm:cxn modelId="{9D58DE72-A920-4A99-970B-89D76D92A504}" type="presOf" srcId="{886D8BE2-0FCD-444B-86EC-693F11CA202E}" destId="{B31943C5-3B8E-4EFC-AEB4-3B38D10EEE8C}" srcOrd="0" destOrd="0" presId="urn:microsoft.com/office/officeart/2005/8/layout/list1"/>
    <dgm:cxn modelId="{70F1CF53-9231-4B9D-A685-E3764BAA2E5C}" type="presOf" srcId="{D9F64D73-2246-4DAC-B3CF-0AE35FAA2470}" destId="{761AA2D0-DB68-48B9-AD7D-B86A7E7D690B}" srcOrd="0" destOrd="0" presId="urn:microsoft.com/office/officeart/2005/8/layout/list1"/>
    <dgm:cxn modelId="{5C187B74-39D6-4AC9-A3C3-9C4782491A35}" type="presOf" srcId="{886D8BE2-0FCD-444B-86EC-693F11CA202E}" destId="{DFAB42BE-91EB-4A22-9D9A-0AF0A9EFF00D}" srcOrd="1" destOrd="0" presId="urn:microsoft.com/office/officeart/2005/8/layout/list1"/>
    <dgm:cxn modelId="{42DC2D88-2F60-4E22-BCF8-81F58EDFBF03}" type="presOf" srcId="{64FA9C18-011B-4BFA-9326-D4215D1A0823}" destId="{C593DCA1-0C12-4C53-A84E-9008C692970E}" srcOrd="0" destOrd="0" presId="urn:microsoft.com/office/officeart/2005/8/layout/list1"/>
    <dgm:cxn modelId="{D218B490-B7E7-45A6-B23B-6E8722FBFB94}" type="presOf" srcId="{ECA386D8-9AB7-403D-AD41-E83F0DFBF28E}" destId="{79EA7907-794B-436C-9770-F0ABBC1F1C44}" srcOrd="1" destOrd="0" presId="urn:microsoft.com/office/officeart/2005/8/layout/list1"/>
    <dgm:cxn modelId="{AA4395BE-2E21-45A8-84D7-670E13C7A424}" type="presOf" srcId="{86579FE1-4929-4E5D-9C85-BBA8F526B2EE}" destId="{BEF7927D-2300-4F0E-B7D3-822C6C3488CB}" srcOrd="1" destOrd="0" presId="urn:microsoft.com/office/officeart/2005/8/layout/list1"/>
    <dgm:cxn modelId="{79AC21CC-C300-4713-9644-C2803FD72600}" srcId="{D9F64D73-2246-4DAC-B3CF-0AE35FAA2470}" destId="{86579FE1-4929-4E5D-9C85-BBA8F526B2EE}" srcOrd="2" destOrd="0" parTransId="{360C9111-8905-4114-858B-5DDB18BA82C1}" sibTransId="{77E9DD8F-94AC-418B-A1CE-71EBE0FCF6D8}"/>
    <dgm:cxn modelId="{D54F52FA-F0C2-4692-8E69-845A470C80C9}" type="presOf" srcId="{ECA386D8-9AB7-403D-AD41-E83F0DFBF28E}" destId="{130EE8EE-641C-4F5D-B271-931E251940A7}" srcOrd="0" destOrd="0" presId="urn:microsoft.com/office/officeart/2005/8/layout/list1"/>
    <dgm:cxn modelId="{02446E81-D4F3-4EAF-B865-6E3B0A68902C}" type="presParOf" srcId="{761AA2D0-DB68-48B9-AD7D-B86A7E7D690B}" destId="{1350AB92-490A-4224-AEA8-7BF05BBA887A}" srcOrd="0" destOrd="0" presId="urn:microsoft.com/office/officeart/2005/8/layout/list1"/>
    <dgm:cxn modelId="{7F5EED86-DE6A-4454-AF66-B7089D4E83F2}" type="presParOf" srcId="{1350AB92-490A-4224-AEA8-7BF05BBA887A}" destId="{C593DCA1-0C12-4C53-A84E-9008C692970E}" srcOrd="0" destOrd="0" presId="urn:microsoft.com/office/officeart/2005/8/layout/list1"/>
    <dgm:cxn modelId="{4C3B1256-C2EB-4A8D-A881-EBF8007E8B55}" type="presParOf" srcId="{1350AB92-490A-4224-AEA8-7BF05BBA887A}" destId="{A4686F95-F50E-48AE-AA16-3441E0F1AEE5}" srcOrd="1" destOrd="0" presId="urn:microsoft.com/office/officeart/2005/8/layout/list1"/>
    <dgm:cxn modelId="{31451F5E-7086-4B12-BC87-AAE2CE8AED81}" type="presParOf" srcId="{761AA2D0-DB68-48B9-AD7D-B86A7E7D690B}" destId="{04FB6F27-6C1E-4706-B2BC-2956E998503C}" srcOrd="1" destOrd="0" presId="urn:microsoft.com/office/officeart/2005/8/layout/list1"/>
    <dgm:cxn modelId="{09A7CD75-9FC8-4DBC-991D-443415F88DF4}" type="presParOf" srcId="{761AA2D0-DB68-48B9-AD7D-B86A7E7D690B}" destId="{68013C2F-390E-4777-BC32-CA0C2FE2327B}" srcOrd="2" destOrd="0" presId="urn:microsoft.com/office/officeart/2005/8/layout/list1"/>
    <dgm:cxn modelId="{CE2A3857-9A5A-4F80-ABD0-AAD8EC646BA5}" type="presParOf" srcId="{761AA2D0-DB68-48B9-AD7D-B86A7E7D690B}" destId="{FB49DE5A-856E-4A6C-8015-F8BC820DE948}" srcOrd="3" destOrd="0" presId="urn:microsoft.com/office/officeart/2005/8/layout/list1"/>
    <dgm:cxn modelId="{87B62A75-5953-4F42-9B23-991BEFB5BBEA}" type="presParOf" srcId="{761AA2D0-DB68-48B9-AD7D-B86A7E7D690B}" destId="{177448EF-9DF5-4626-BE38-44D0509F9EBF}" srcOrd="4" destOrd="0" presId="urn:microsoft.com/office/officeart/2005/8/layout/list1"/>
    <dgm:cxn modelId="{01D2976D-EBAB-4951-AA59-CF7F3CEF554A}" type="presParOf" srcId="{177448EF-9DF5-4626-BE38-44D0509F9EBF}" destId="{130EE8EE-641C-4F5D-B271-931E251940A7}" srcOrd="0" destOrd="0" presId="urn:microsoft.com/office/officeart/2005/8/layout/list1"/>
    <dgm:cxn modelId="{4BAD157E-07DA-4417-A9C1-4FEDB7A256E8}" type="presParOf" srcId="{177448EF-9DF5-4626-BE38-44D0509F9EBF}" destId="{79EA7907-794B-436C-9770-F0ABBC1F1C44}" srcOrd="1" destOrd="0" presId="urn:microsoft.com/office/officeart/2005/8/layout/list1"/>
    <dgm:cxn modelId="{2E32EA5F-5889-4442-95D1-55DE9108CE38}" type="presParOf" srcId="{761AA2D0-DB68-48B9-AD7D-B86A7E7D690B}" destId="{55AC9527-2B69-4492-9862-9A49F94E5244}" srcOrd="5" destOrd="0" presId="urn:microsoft.com/office/officeart/2005/8/layout/list1"/>
    <dgm:cxn modelId="{97472DC0-79F7-4629-9310-FEEB03435169}" type="presParOf" srcId="{761AA2D0-DB68-48B9-AD7D-B86A7E7D690B}" destId="{8AA3D553-21CD-4B93-BCE1-99B2A26FF1C2}" srcOrd="6" destOrd="0" presId="urn:microsoft.com/office/officeart/2005/8/layout/list1"/>
    <dgm:cxn modelId="{4B703A75-0D94-44CF-8348-CF6181379E36}" type="presParOf" srcId="{761AA2D0-DB68-48B9-AD7D-B86A7E7D690B}" destId="{50AEC748-174A-4068-87BF-7DFEFD280ACC}" srcOrd="7" destOrd="0" presId="urn:microsoft.com/office/officeart/2005/8/layout/list1"/>
    <dgm:cxn modelId="{367C858E-5754-45A9-B7D1-02BBE9A2493F}" type="presParOf" srcId="{761AA2D0-DB68-48B9-AD7D-B86A7E7D690B}" destId="{78C9BD4B-179B-4F77-90EC-5D56B9EB1716}" srcOrd="8" destOrd="0" presId="urn:microsoft.com/office/officeart/2005/8/layout/list1"/>
    <dgm:cxn modelId="{D4BFEE2B-CF6E-4955-9503-F4950F975E3E}" type="presParOf" srcId="{78C9BD4B-179B-4F77-90EC-5D56B9EB1716}" destId="{2286AEA8-5B2A-4CF2-905B-5B76F9F28BB5}" srcOrd="0" destOrd="0" presId="urn:microsoft.com/office/officeart/2005/8/layout/list1"/>
    <dgm:cxn modelId="{9E699F90-B72C-4A28-B91C-06B130919427}" type="presParOf" srcId="{78C9BD4B-179B-4F77-90EC-5D56B9EB1716}" destId="{BEF7927D-2300-4F0E-B7D3-822C6C3488CB}" srcOrd="1" destOrd="0" presId="urn:microsoft.com/office/officeart/2005/8/layout/list1"/>
    <dgm:cxn modelId="{2068ADC5-2BC0-412B-9BC0-9D7BF078B6FA}" type="presParOf" srcId="{761AA2D0-DB68-48B9-AD7D-B86A7E7D690B}" destId="{E0976B81-77EF-457C-86BE-47E9396B2658}" srcOrd="9" destOrd="0" presId="urn:microsoft.com/office/officeart/2005/8/layout/list1"/>
    <dgm:cxn modelId="{6AB17E2B-9149-4EA8-B595-394162516F1D}" type="presParOf" srcId="{761AA2D0-DB68-48B9-AD7D-B86A7E7D690B}" destId="{9682AE5F-21C7-4718-A119-65DD49F99CF1}" srcOrd="10" destOrd="0" presId="urn:microsoft.com/office/officeart/2005/8/layout/list1"/>
    <dgm:cxn modelId="{5B81E8F5-CD0E-4A75-AB7F-72B2C50DC530}" type="presParOf" srcId="{761AA2D0-DB68-48B9-AD7D-B86A7E7D690B}" destId="{003F3BD3-8ED1-412A-807C-99C9624D129C}" srcOrd="11" destOrd="0" presId="urn:microsoft.com/office/officeart/2005/8/layout/list1"/>
    <dgm:cxn modelId="{5505F013-B8DA-4DD9-B194-0AA24D9035F0}" type="presParOf" srcId="{761AA2D0-DB68-48B9-AD7D-B86A7E7D690B}" destId="{334820C6-5B5D-4BA6-A2AA-00CE920D0390}" srcOrd="12" destOrd="0" presId="urn:microsoft.com/office/officeart/2005/8/layout/list1"/>
    <dgm:cxn modelId="{CB3D08ED-A6EF-4134-B332-95B6BE676B57}" type="presParOf" srcId="{334820C6-5B5D-4BA6-A2AA-00CE920D0390}" destId="{B31943C5-3B8E-4EFC-AEB4-3B38D10EEE8C}" srcOrd="0" destOrd="0" presId="urn:microsoft.com/office/officeart/2005/8/layout/list1"/>
    <dgm:cxn modelId="{216DC9C8-9808-4E75-B80F-FB9412D2F929}" type="presParOf" srcId="{334820C6-5B5D-4BA6-A2AA-00CE920D0390}" destId="{DFAB42BE-91EB-4A22-9D9A-0AF0A9EFF00D}" srcOrd="1" destOrd="0" presId="urn:microsoft.com/office/officeart/2005/8/layout/list1"/>
    <dgm:cxn modelId="{A02C6863-B44E-428B-AA59-B16FE051F374}" type="presParOf" srcId="{761AA2D0-DB68-48B9-AD7D-B86A7E7D690B}" destId="{D4B2EC76-FB84-415A-9E36-126ACA15B5F3}" srcOrd="13" destOrd="0" presId="urn:microsoft.com/office/officeart/2005/8/layout/list1"/>
    <dgm:cxn modelId="{9BA66905-D414-4310-88CD-ECA5BA195CF2}" type="presParOf" srcId="{761AA2D0-DB68-48B9-AD7D-B86A7E7D690B}" destId="{9EE3D0D7-3146-4508-9AFD-532858A7D1FF}" srcOrd="14"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2C8338-22A4-455A-86DC-92F03B891B3E}">
      <dsp:nvSpPr>
        <dsp:cNvPr id="0" name=""/>
        <dsp:cNvSpPr/>
      </dsp:nvSpPr>
      <dsp:spPr>
        <a:xfrm>
          <a:off x="2654469" y="2269569"/>
          <a:ext cx="2773918" cy="2773918"/>
        </a:xfrm>
        <a:prstGeom prst="gear9">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持续性用户认证</a:t>
          </a:r>
        </a:p>
      </dsp:txBody>
      <dsp:txXfrm>
        <a:off x="3212150" y="2919346"/>
        <a:ext cx="1658556" cy="1425851"/>
      </dsp:txXfrm>
    </dsp:sp>
    <dsp:sp modelId="{6F2825B1-BE5C-42BD-A066-4F3DBF5B9353}">
      <dsp:nvSpPr>
        <dsp:cNvPr id="0" name=""/>
        <dsp:cNvSpPr/>
      </dsp:nvSpPr>
      <dsp:spPr>
        <a:xfrm>
          <a:off x="1040553" y="1613916"/>
          <a:ext cx="2017395" cy="2017395"/>
        </a:xfrm>
        <a:prstGeom prst="gear6">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设备状态监测</a:t>
          </a:r>
        </a:p>
      </dsp:txBody>
      <dsp:txXfrm>
        <a:off x="1548438" y="2124871"/>
        <a:ext cx="1001625" cy="995485"/>
      </dsp:txXfrm>
    </dsp:sp>
    <dsp:sp modelId="{58A602BE-3584-4DB3-ABC2-A2998F0C7B64}">
      <dsp:nvSpPr>
        <dsp:cNvPr id="0" name=""/>
        <dsp:cNvSpPr/>
      </dsp:nvSpPr>
      <dsp:spPr>
        <a:xfrm rot="20700000">
          <a:off x="2170500" y="222119"/>
          <a:ext cx="1976635" cy="1976635"/>
        </a:xfrm>
        <a:prstGeom prst="gear6">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多源信息融合</a:t>
          </a:r>
        </a:p>
      </dsp:txBody>
      <dsp:txXfrm rot="-20700000">
        <a:off x="2604034" y="655653"/>
        <a:ext cx="1109567" cy="1109567"/>
      </dsp:txXfrm>
    </dsp:sp>
    <dsp:sp modelId="{9FAE251F-0051-45AF-9916-3A8A57040E5F}">
      <dsp:nvSpPr>
        <dsp:cNvPr id="0" name=""/>
        <dsp:cNvSpPr/>
      </dsp:nvSpPr>
      <dsp:spPr>
        <a:xfrm>
          <a:off x="2450608" y="1845603"/>
          <a:ext cx="3550615" cy="3550615"/>
        </a:xfrm>
        <a:prstGeom prst="circularArrow">
          <a:avLst>
            <a:gd name="adj1" fmla="val 4688"/>
            <a:gd name="adj2" fmla="val 299029"/>
            <a:gd name="adj3" fmla="val 2533291"/>
            <a:gd name="adj4" fmla="val 15824866"/>
            <a:gd name="adj5" fmla="val 5469"/>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E9CE1A2-FD41-4763-992F-F704D3255095}">
      <dsp:nvSpPr>
        <dsp:cNvPr id="0" name=""/>
        <dsp:cNvSpPr/>
      </dsp:nvSpPr>
      <dsp:spPr>
        <a:xfrm>
          <a:off x="683276" y="1163898"/>
          <a:ext cx="2579744" cy="2579744"/>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DDEC480-4AA1-40D5-9EBE-5693571167CF}">
      <dsp:nvSpPr>
        <dsp:cNvPr id="0" name=""/>
        <dsp:cNvSpPr/>
      </dsp:nvSpPr>
      <dsp:spPr>
        <a:xfrm>
          <a:off x="1713284" y="-214482"/>
          <a:ext cx="2781483" cy="2781483"/>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013C2F-390E-4777-BC32-CA0C2FE2327B}">
      <dsp:nvSpPr>
        <dsp:cNvPr id="0" name=""/>
        <dsp:cNvSpPr/>
      </dsp:nvSpPr>
      <dsp:spPr>
        <a:xfrm>
          <a:off x="0" y="1469635"/>
          <a:ext cx="6275978" cy="453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A4686F95-F50E-48AE-AA16-3441E0F1AEE5}">
      <dsp:nvSpPr>
        <dsp:cNvPr id="0" name=""/>
        <dsp:cNvSpPr/>
      </dsp:nvSpPr>
      <dsp:spPr>
        <a:xfrm>
          <a:off x="313798" y="1203955"/>
          <a:ext cx="4393184" cy="5313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52" tIns="0" rIns="166052" bIns="0" numCol="1" spcCol="1270" anchor="ctr" anchorCtr="0">
          <a:noAutofit/>
        </a:bodyPr>
        <a:lstStyle/>
        <a:p>
          <a:pPr marL="0" lvl="0" indent="0" algn="l" defTabSz="800100">
            <a:lnSpc>
              <a:spcPct val="90000"/>
            </a:lnSpc>
            <a:spcBef>
              <a:spcPct val="0"/>
            </a:spcBef>
            <a:spcAft>
              <a:spcPct val="35000"/>
            </a:spcAft>
            <a:buNone/>
          </a:pPr>
          <a:r>
            <a:rPr lang="zh-CN" altLang="en-US" sz="1800" kern="1200" dirty="0"/>
            <a:t>首次提出持续性非侵入式用户认证</a:t>
          </a:r>
        </a:p>
      </dsp:txBody>
      <dsp:txXfrm>
        <a:off x="339737" y="1229894"/>
        <a:ext cx="4341306" cy="479482"/>
      </dsp:txXfrm>
    </dsp:sp>
    <dsp:sp modelId="{8AA3D553-21CD-4B93-BCE1-99B2A26FF1C2}">
      <dsp:nvSpPr>
        <dsp:cNvPr id="0" name=""/>
        <dsp:cNvSpPr/>
      </dsp:nvSpPr>
      <dsp:spPr>
        <a:xfrm>
          <a:off x="0" y="2286115"/>
          <a:ext cx="6275978" cy="453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79EA7907-794B-436C-9770-F0ABBC1F1C44}">
      <dsp:nvSpPr>
        <dsp:cNvPr id="0" name=""/>
        <dsp:cNvSpPr/>
      </dsp:nvSpPr>
      <dsp:spPr>
        <a:xfrm>
          <a:off x="313798" y="2020435"/>
          <a:ext cx="4393184" cy="5313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52" tIns="0" rIns="166052" bIns="0" numCol="1" spcCol="1270" anchor="ctr" anchorCtr="0">
          <a:noAutofit/>
        </a:bodyPr>
        <a:lstStyle/>
        <a:p>
          <a:pPr marL="0" lvl="0" indent="0" algn="l" defTabSz="800100">
            <a:lnSpc>
              <a:spcPct val="90000"/>
            </a:lnSpc>
            <a:spcBef>
              <a:spcPct val="0"/>
            </a:spcBef>
            <a:spcAft>
              <a:spcPct val="35000"/>
            </a:spcAft>
            <a:buNone/>
          </a:pPr>
          <a:r>
            <a:rPr lang="zh-CN" altLang="en-US" sz="1800" kern="1200" dirty="0"/>
            <a:t>首次提出多源传感器</a:t>
          </a:r>
          <a:r>
            <a:rPr lang="en-US" altLang="zh-CN" sz="1800" kern="1200" dirty="0" err="1"/>
            <a:t>DBN</a:t>
          </a:r>
          <a:r>
            <a:rPr lang="zh-CN" altLang="en-US" sz="1800" kern="1200" dirty="0"/>
            <a:t>运动噪音建模</a:t>
          </a:r>
        </a:p>
      </dsp:txBody>
      <dsp:txXfrm>
        <a:off x="339737" y="2046374"/>
        <a:ext cx="4341306" cy="479482"/>
      </dsp:txXfrm>
    </dsp:sp>
    <dsp:sp modelId="{9682AE5F-21C7-4718-A119-65DD49F99CF1}">
      <dsp:nvSpPr>
        <dsp:cNvPr id="0" name=""/>
        <dsp:cNvSpPr/>
      </dsp:nvSpPr>
      <dsp:spPr>
        <a:xfrm>
          <a:off x="0" y="3102595"/>
          <a:ext cx="6275978" cy="453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BEF7927D-2300-4F0E-B7D3-822C6C3488CB}">
      <dsp:nvSpPr>
        <dsp:cNvPr id="0" name=""/>
        <dsp:cNvSpPr/>
      </dsp:nvSpPr>
      <dsp:spPr>
        <a:xfrm>
          <a:off x="313798" y="2836915"/>
          <a:ext cx="4393184" cy="5313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52" tIns="0" rIns="166052" bIns="0" numCol="1" spcCol="1270" anchor="ctr" anchorCtr="0">
          <a:noAutofit/>
        </a:bodyPr>
        <a:lstStyle/>
        <a:p>
          <a:pPr marL="0" lvl="0" indent="0" algn="l" defTabSz="800100">
            <a:lnSpc>
              <a:spcPct val="90000"/>
            </a:lnSpc>
            <a:spcBef>
              <a:spcPct val="0"/>
            </a:spcBef>
            <a:spcAft>
              <a:spcPct val="35000"/>
            </a:spcAft>
            <a:buNone/>
          </a:pPr>
          <a:r>
            <a:rPr lang="zh-CN" altLang="en-US" sz="1800" kern="1200" dirty="0"/>
            <a:t>首次提出物理信息空间关联</a:t>
          </a:r>
          <a:r>
            <a:rPr lang="en-US" altLang="zh-CN" sz="1800" kern="1200" dirty="0" err="1"/>
            <a:t>nlcCNN</a:t>
          </a:r>
          <a:r>
            <a:rPr lang="zh-CN" altLang="en-US" sz="1800" kern="1200" dirty="0"/>
            <a:t>模型</a:t>
          </a:r>
        </a:p>
      </dsp:txBody>
      <dsp:txXfrm>
        <a:off x="339737" y="2862854"/>
        <a:ext cx="4341306" cy="479482"/>
      </dsp:txXfrm>
    </dsp:sp>
    <dsp:sp modelId="{9EE3D0D7-3146-4508-9AFD-532858A7D1FF}">
      <dsp:nvSpPr>
        <dsp:cNvPr id="0" name=""/>
        <dsp:cNvSpPr/>
      </dsp:nvSpPr>
      <dsp:spPr>
        <a:xfrm>
          <a:off x="0" y="3919075"/>
          <a:ext cx="6275978" cy="453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DFAB42BE-91EB-4A22-9D9A-0AF0A9EFF00D}">
      <dsp:nvSpPr>
        <dsp:cNvPr id="0" name=""/>
        <dsp:cNvSpPr/>
      </dsp:nvSpPr>
      <dsp:spPr>
        <a:xfrm>
          <a:off x="313798" y="3653395"/>
          <a:ext cx="4393184" cy="5313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52" tIns="0" rIns="166052" bIns="0" numCol="1" spcCol="1270" anchor="ctr" anchorCtr="0">
          <a:noAutofit/>
        </a:bodyPr>
        <a:lstStyle/>
        <a:p>
          <a:pPr marL="0" lvl="0" indent="0" algn="l" defTabSz="800100">
            <a:lnSpc>
              <a:spcPct val="90000"/>
            </a:lnSpc>
            <a:spcBef>
              <a:spcPct val="0"/>
            </a:spcBef>
            <a:spcAft>
              <a:spcPct val="35000"/>
            </a:spcAft>
            <a:buNone/>
          </a:pPr>
          <a:r>
            <a:rPr lang="zh-CN" altLang="en-US" sz="1800" kern="1200" dirty="0"/>
            <a:t>提出多尺度用户习惯</a:t>
          </a:r>
          <a:r>
            <a:rPr lang="en-US" altLang="zh-CN" sz="1800" kern="1200" dirty="0"/>
            <a:t>LSTM</a:t>
          </a:r>
          <a:r>
            <a:rPr lang="zh-CN" altLang="en-US" sz="1800" kern="1200" dirty="0"/>
            <a:t>模型</a:t>
          </a:r>
        </a:p>
      </dsp:txBody>
      <dsp:txXfrm>
        <a:off x="339737" y="3679334"/>
        <a:ext cx="4341306"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17544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50018" name="Rectangle 371"/>
          <p:cNvSpPr>
            <a:spLocks noGrp="1" noRot="1" noChangeAspect="1"/>
          </p:cNvSpPr>
          <p:nvPr>
            <p:ph type="sldImg" idx="4294967295"/>
          </p:nvPr>
        </p:nvSpPr>
        <p:spPr bwMode="auto">
          <a:xfrm>
            <a:off x="2925763" y="849313"/>
            <a:ext cx="4076700" cy="2293937"/>
          </a:xfrm>
          <a:prstGeom prst="rect">
            <a:avLst/>
          </a:prstGeom>
          <a:noFill/>
          <a:ln w="12700">
            <a:solidFill>
              <a:srgbClr val="000000"/>
            </a:solidFill>
            <a:miter lim="800000"/>
          </a:ln>
        </p:spPr>
      </p:sp>
      <p:sp>
        <p:nvSpPr>
          <p:cNvPr id="8" name="备注占位符 7"/>
          <p:cNvSpPr>
            <a:spLocks noGrp="1"/>
          </p:cNvSpPr>
          <p:nvPr>
            <p:ph type="body" sz="quarter" idx="3"/>
          </p:nvPr>
        </p:nvSpPr>
        <p:spPr>
          <a:xfrm>
            <a:off x="992188" y="3228975"/>
            <a:ext cx="7943850" cy="305911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19206916"/>
      </p:ext>
    </p:extLst>
  </p:cSld>
  <p:clrMap bg1="lt1" tx1="dk1" bg2="lt2" tx2="dk2" accent1="accent1" accent2="accent2" accent3="accent3" accent4="accent4" accent5="accent5" accent6="accent6" hlink="hlink" folHlink="folHlink"/>
  <p:hf hdr="0" ftr="0"/>
  <p:notesStyle>
    <a:lvl1pPr algn="l" rtl="0" eaLnBrk="0" fontAlgn="base" hangingPunct="0">
      <a:spcBef>
        <a:spcPct val="0"/>
      </a:spcBef>
      <a:spcAft>
        <a:spcPct val="0"/>
      </a:spcAft>
      <a:defRPr sz="1200" kern="1200">
        <a:solidFill>
          <a:srgbClr val="000000"/>
        </a:solidFill>
        <a:latin typeface="Calibri" panose="020F0502020204030204" pitchFamily="34" charset="0"/>
        <a:ea typeface="宋体" panose="02010600030101010101" pitchFamily="2" charset="-122"/>
        <a:cs typeface="+mn-cs"/>
        <a:sym typeface="Calibri" panose="020F0502020204030204" pitchFamily="34" charset="0"/>
      </a:defRPr>
    </a:lvl1pPr>
    <a:lvl2pPr marL="457189" algn="l" rtl="0" eaLnBrk="0" fontAlgn="base" hangingPunct="0">
      <a:spcBef>
        <a:spcPct val="0"/>
      </a:spcBef>
      <a:spcAft>
        <a:spcPct val="0"/>
      </a:spcAft>
      <a:defRPr sz="1200" kern="1200">
        <a:solidFill>
          <a:srgbClr val="000000"/>
        </a:solidFill>
        <a:latin typeface="Calibri" panose="020F0502020204030204" pitchFamily="34" charset="0"/>
        <a:ea typeface="宋体" panose="02010600030101010101" pitchFamily="2" charset="-122"/>
        <a:cs typeface="+mn-cs"/>
        <a:sym typeface="Calibri" panose="020F0502020204030204" pitchFamily="34" charset="0"/>
      </a:defRPr>
    </a:lvl2pPr>
    <a:lvl3pPr marL="911203" algn="l" rtl="0" eaLnBrk="0" fontAlgn="base" hangingPunct="0">
      <a:spcBef>
        <a:spcPct val="0"/>
      </a:spcBef>
      <a:spcAft>
        <a:spcPct val="0"/>
      </a:spcAft>
      <a:defRPr sz="1200" kern="1200">
        <a:solidFill>
          <a:srgbClr val="000000"/>
        </a:solidFill>
        <a:latin typeface="Calibri" panose="020F0502020204030204" pitchFamily="34" charset="0"/>
        <a:ea typeface="宋体" panose="02010600030101010101" pitchFamily="2" charset="-122"/>
        <a:cs typeface="+mn-cs"/>
        <a:sym typeface="Calibri" panose="020F0502020204030204" pitchFamily="34" charset="0"/>
      </a:defRPr>
    </a:lvl3pPr>
    <a:lvl4pPr marL="1368391" algn="l" rtl="0" eaLnBrk="0" fontAlgn="base" hangingPunct="0">
      <a:spcBef>
        <a:spcPct val="0"/>
      </a:spcBef>
      <a:spcAft>
        <a:spcPct val="0"/>
      </a:spcAft>
      <a:defRPr sz="1200" kern="1200">
        <a:solidFill>
          <a:srgbClr val="000000"/>
        </a:solidFill>
        <a:latin typeface="Calibri" panose="020F0502020204030204" pitchFamily="34" charset="0"/>
        <a:ea typeface="宋体" panose="02010600030101010101" pitchFamily="2" charset="-122"/>
        <a:cs typeface="+mn-cs"/>
        <a:sym typeface="Calibri" panose="020F0502020204030204" pitchFamily="34" charset="0"/>
      </a:defRPr>
    </a:lvl4pPr>
    <a:lvl5pPr marL="1825580" algn="l" rtl="0" eaLnBrk="0" fontAlgn="base" hangingPunct="0">
      <a:spcBef>
        <a:spcPct val="0"/>
      </a:spcBef>
      <a:spcAft>
        <a:spcPct val="0"/>
      </a:spcAft>
      <a:defRPr sz="1200" kern="1200">
        <a:solidFill>
          <a:srgbClr val="000000"/>
        </a:solidFill>
        <a:latin typeface="Calibri" panose="020F0502020204030204" pitchFamily="34" charset="0"/>
        <a:ea typeface="宋体" panose="02010600030101010101" pitchFamily="2" charset="-122"/>
        <a:cs typeface="+mn-cs"/>
        <a:sym typeface="Calibri" panose="020F0502020204030204" pitchFamily="34" charset="0"/>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随着人工智能和</a:t>
            </a:r>
            <a:r>
              <a:rPr lang="en-US" altLang="zh-CN" dirty="0"/>
              <a:t>5G</a:t>
            </a:r>
            <a:r>
              <a:rPr lang="zh-CN" altLang="en-US" dirty="0"/>
              <a:t>技术的发展，智能设备成为我们生活中极为重要的部分。</a:t>
            </a:r>
            <a:endParaRPr lang="en-US" altLang="zh-CN" dirty="0"/>
          </a:p>
          <a:p>
            <a:r>
              <a:rPr lang="zh-CN" altLang="en-US" dirty="0"/>
              <a:t>据统计，至</a:t>
            </a:r>
            <a:r>
              <a:rPr lang="en-US" altLang="zh-CN" dirty="0"/>
              <a:t>2021</a:t>
            </a:r>
            <a:r>
              <a:rPr lang="zh-CN" altLang="en-US" dirty="0"/>
              <a:t>年，智能设备出货量达到</a:t>
            </a:r>
            <a:r>
              <a:rPr lang="en-US" altLang="zh-CN" dirty="0"/>
              <a:t>1200</a:t>
            </a:r>
            <a:r>
              <a:rPr lang="zh-CN" altLang="en-US" dirty="0"/>
              <a:t>亿。</a:t>
            </a:r>
            <a:endParaRPr lang="en-US" altLang="zh-CN" dirty="0"/>
          </a:p>
          <a:p>
            <a:r>
              <a:rPr lang="zh-CN" altLang="en-US" dirty="0"/>
              <a:t>而智能设备的数据安全事件层出不穷你，每年给人们带来</a:t>
            </a:r>
            <a:r>
              <a:rPr lang="en-US" altLang="zh-CN" dirty="0"/>
              <a:t>2000</a:t>
            </a:r>
            <a:r>
              <a:rPr lang="zh-CN" altLang="en-US" dirty="0"/>
              <a:t>亿美元的损失。</a:t>
            </a:r>
          </a:p>
        </p:txBody>
      </p:sp>
    </p:spTree>
    <p:extLst>
      <p:ext uri="{BB962C8B-B14F-4D97-AF65-F5344CB8AC3E}">
        <p14:creationId xmlns:p14="http://schemas.microsoft.com/office/powerpoint/2010/main" val="2646403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51441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rgbClr val="000000"/>
                </a:solidFill>
                <a:effectLst/>
                <a:latin typeface="Calibri" panose="020F0502020204030204" pitchFamily="34" charset="0"/>
                <a:ea typeface="宋体" panose="02010600030101010101" pitchFamily="2" charset="-122"/>
                <a:cs typeface="+mn-cs"/>
                <a:sym typeface="Calibri" panose="020F0502020204030204" pitchFamily="34" charset="0"/>
              </a:rPr>
              <a:t>使用多层次的</a:t>
            </a:r>
            <a:r>
              <a:rPr lang="en-US" altLang="zh-CN" sz="1200" kern="1200" dirty="0">
                <a:solidFill>
                  <a:srgbClr val="000000"/>
                </a:solidFill>
                <a:effectLst/>
                <a:latin typeface="Calibri" panose="020F0502020204030204" pitchFamily="34" charset="0"/>
                <a:ea typeface="宋体" panose="02010600030101010101" pitchFamily="2" charset="-122"/>
                <a:cs typeface="+mn-cs"/>
                <a:sym typeface="Calibri" panose="020F0502020204030204" pitchFamily="34" charset="0"/>
              </a:rPr>
              <a:t>LSTM</a:t>
            </a:r>
            <a:r>
              <a:rPr lang="zh-CN" altLang="zh-CN" sz="1200" kern="1200" dirty="0">
                <a:solidFill>
                  <a:srgbClr val="000000"/>
                </a:solidFill>
                <a:effectLst/>
                <a:latin typeface="Calibri" panose="020F0502020204030204" pitchFamily="34" charset="0"/>
                <a:ea typeface="宋体" panose="02010600030101010101" pitchFamily="2" charset="-122"/>
                <a:cs typeface="+mn-cs"/>
                <a:sym typeface="Calibri" panose="020F0502020204030204" pitchFamily="34" charset="0"/>
              </a:rPr>
              <a:t>模型，使用</a:t>
            </a:r>
            <a:r>
              <a:rPr lang="en-US" altLang="zh-CN" sz="1200" kern="1200" dirty="0" err="1">
                <a:solidFill>
                  <a:srgbClr val="000000"/>
                </a:solidFill>
                <a:effectLst/>
                <a:latin typeface="Calibri" panose="020F0502020204030204" pitchFamily="34" charset="0"/>
                <a:ea typeface="宋体" panose="02010600030101010101" pitchFamily="2" charset="-122"/>
                <a:cs typeface="+mn-cs"/>
                <a:sym typeface="Calibri" panose="020F0502020204030204" pitchFamily="34" charset="0"/>
              </a:rPr>
              <a:t>RNN</a:t>
            </a:r>
            <a:r>
              <a:rPr lang="zh-CN" altLang="zh-CN" sz="1200" kern="1200" dirty="0">
                <a:solidFill>
                  <a:srgbClr val="000000"/>
                </a:solidFill>
                <a:effectLst/>
                <a:latin typeface="Calibri" panose="020F0502020204030204" pitchFamily="34" charset="0"/>
                <a:ea typeface="宋体" panose="02010600030101010101" pitchFamily="2" charset="-122"/>
                <a:cs typeface="+mn-cs"/>
                <a:sym typeface="Calibri" panose="020F0502020204030204" pitchFamily="34" charset="0"/>
              </a:rPr>
              <a:t>捕获长期依赖；</a:t>
            </a:r>
          </a:p>
          <a:p>
            <a:r>
              <a:rPr lang="zh-CN" altLang="zh-CN" sz="1200" kern="1200" dirty="0">
                <a:solidFill>
                  <a:srgbClr val="000000"/>
                </a:solidFill>
                <a:effectLst/>
                <a:latin typeface="Calibri" panose="020F0502020204030204" pitchFamily="34" charset="0"/>
                <a:ea typeface="宋体" panose="02010600030101010101" pitchFamily="2" charset="-122"/>
                <a:cs typeface="+mn-cs"/>
                <a:sym typeface="Calibri" panose="020F0502020204030204" pitchFamily="34" charset="0"/>
              </a:rPr>
              <a:t>使用层次结构刻画用户使用不同</a:t>
            </a:r>
            <a:r>
              <a:rPr lang="en-US" altLang="zh-CN" sz="1200" kern="1200" dirty="0">
                <a:solidFill>
                  <a:srgbClr val="000000"/>
                </a:solidFill>
                <a:effectLst/>
                <a:latin typeface="Calibri" panose="020F0502020204030204" pitchFamily="34" charset="0"/>
                <a:ea typeface="宋体" panose="02010600030101010101" pitchFamily="2" charset="-122"/>
                <a:cs typeface="+mn-cs"/>
                <a:sym typeface="Calibri" panose="020F0502020204030204" pitchFamily="34" charset="0"/>
              </a:rPr>
              <a:t>APP</a:t>
            </a:r>
            <a:r>
              <a:rPr lang="zh-CN" altLang="zh-CN" sz="1200" kern="1200" dirty="0">
                <a:solidFill>
                  <a:srgbClr val="000000"/>
                </a:solidFill>
                <a:effectLst/>
                <a:latin typeface="Calibri" panose="020F0502020204030204" pitchFamily="34" charset="0"/>
                <a:ea typeface="宋体" panose="02010600030101010101" pitchFamily="2" charset="-122"/>
                <a:cs typeface="+mn-cs"/>
                <a:sym typeface="Calibri" panose="020F0502020204030204" pitchFamily="34" charset="0"/>
              </a:rPr>
              <a:t>的操作习惯；</a:t>
            </a:r>
          </a:p>
          <a:p>
            <a:endParaRPr lang="en-US" altLang="zh-CN" dirty="0"/>
          </a:p>
          <a:p>
            <a:pPr marL="0" marR="0" lvl="0" indent="0" algn="l" defTabSz="914400" rtl="0" eaLnBrk="0" fontAlgn="base" latinLnBrk="0" hangingPunct="0">
              <a:lnSpc>
                <a:spcPct val="100000"/>
              </a:lnSpc>
              <a:spcBef>
                <a:spcPct val="0"/>
              </a:spcBef>
              <a:spcAft>
                <a:spcPct val="0"/>
              </a:spcAft>
              <a:buClrTx/>
              <a:buSzTx/>
              <a:buFontTx/>
              <a:buNone/>
              <a:tabLst/>
              <a:defRPr/>
            </a:pPr>
            <a:r>
              <a:rPr lang="zh-CN" altLang="en-US" dirty="0"/>
              <a:t>使用多层次的</a:t>
            </a:r>
            <a:r>
              <a:rPr lang="en-US" altLang="zh-CN" dirty="0"/>
              <a:t>TF-FCN-LSTM</a:t>
            </a:r>
            <a:r>
              <a:rPr lang="zh-CN" altLang="en-US" dirty="0"/>
              <a:t>模型，创造性提出用</a:t>
            </a:r>
            <a:r>
              <a:rPr lang="en-US" altLang="zh-CN" dirty="0"/>
              <a:t>CNN</a:t>
            </a:r>
            <a:r>
              <a:rPr lang="zh-CN" altLang="en-US" dirty="0"/>
              <a:t>组件局部特性；使用</a:t>
            </a:r>
            <a:r>
              <a:rPr lang="en-US" altLang="zh-CN" dirty="0" err="1"/>
              <a:t>RNN</a:t>
            </a:r>
            <a:r>
              <a:rPr lang="zh-CN" altLang="en-US" dirty="0"/>
              <a:t>捕获长期依赖；使用层次结构刻画用户使用不同</a:t>
            </a:r>
            <a:r>
              <a:rPr lang="en-US" altLang="zh-CN" dirty="0"/>
              <a:t>APP</a:t>
            </a:r>
            <a:r>
              <a:rPr lang="zh-CN" altLang="en-US" dirty="0"/>
              <a:t>的操作习惯；</a:t>
            </a:r>
          </a:p>
        </p:txBody>
      </p:sp>
    </p:spTree>
    <p:extLst>
      <p:ext uri="{BB962C8B-B14F-4D97-AF65-F5344CB8AC3E}">
        <p14:creationId xmlns:p14="http://schemas.microsoft.com/office/powerpoint/2010/main" val="1568992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上述方法取得了很好的效果，比</a:t>
            </a:r>
            <a:r>
              <a:rPr lang="en-US" altLang="zh-CN" dirty="0"/>
              <a:t>SOTA</a:t>
            </a:r>
            <a:r>
              <a:rPr lang="zh-CN" altLang="en-US" dirty="0"/>
              <a:t>方法提升了</a:t>
            </a:r>
            <a:r>
              <a:rPr lang="en-US" altLang="zh-CN" dirty="0"/>
              <a:t>11%</a:t>
            </a:r>
            <a:r>
              <a:rPr lang="zh-CN" altLang="en-US" dirty="0"/>
              <a:t>，准确率达到</a:t>
            </a:r>
            <a:r>
              <a:rPr lang="en-US" altLang="zh-CN" dirty="0"/>
              <a:t>96%</a:t>
            </a:r>
            <a:r>
              <a:rPr lang="zh-CN" altLang="en-US" dirty="0"/>
              <a:t>。</a:t>
            </a:r>
          </a:p>
        </p:txBody>
      </p:sp>
    </p:spTree>
    <p:extLst>
      <p:ext uri="{BB962C8B-B14F-4D97-AF65-F5344CB8AC3E}">
        <p14:creationId xmlns:p14="http://schemas.microsoft.com/office/powerpoint/2010/main" val="2963854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zh-CN" altLang="en-US" dirty="0"/>
              <a:t>专家评价我们的方法“填补了连续用户探测的方案”，“将人工智能方法引入用户认证领域，提供了新型的方法。”</a:t>
            </a:r>
            <a:endParaRPr lang="en-US" altLang="zh-CN" dirty="0"/>
          </a:p>
          <a:p>
            <a:endParaRPr lang="en-US" altLang="zh-CN" dirty="0"/>
          </a:p>
          <a:p>
            <a:r>
              <a:rPr lang="zh-CN" altLang="en-US" dirty="0"/>
              <a:t>上述基于弱信号的方法同样启发了一系列研究，例如：使用磁信号做操作系统识别；检测</a:t>
            </a:r>
            <a:r>
              <a:rPr lang="en-US" altLang="zh-CN" dirty="0"/>
              <a:t>APP</a:t>
            </a:r>
            <a:r>
              <a:rPr lang="zh-CN" altLang="en-US" dirty="0"/>
              <a:t>是否偷偷开启麦克风； 用作用户</a:t>
            </a:r>
            <a:r>
              <a:rPr lang="en-US" altLang="zh-CN" dirty="0"/>
              <a:t>APP</a:t>
            </a:r>
            <a:r>
              <a:rPr lang="zh-CN" altLang="en-US" dirty="0"/>
              <a:t>时间管理；甚至是使用该方法推测用户键盘输入等。</a:t>
            </a:r>
            <a:endParaRPr lang="en-US" altLang="zh-CN" dirty="0"/>
          </a:p>
          <a:p>
            <a:endParaRPr lang="en-US" altLang="zh-CN" dirty="0"/>
          </a:p>
          <a:p>
            <a:endParaRPr lang="zh-CN" altLang="en-US" dirty="0"/>
          </a:p>
        </p:txBody>
      </p:sp>
    </p:spTree>
    <p:extLst>
      <p:ext uri="{BB962C8B-B14F-4D97-AF65-F5344CB8AC3E}">
        <p14:creationId xmlns:p14="http://schemas.microsoft.com/office/powerpoint/2010/main" val="1594746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6243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谢谢！</a:t>
            </a:r>
          </a:p>
        </p:txBody>
      </p:sp>
    </p:spTree>
    <p:extLst>
      <p:ext uri="{BB962C8B-B14F-4D97-AF65-F5344CB8AC3E}">
        <p14:creationId xmlns:p14="http://schemas.microsoft.com/office/powerpoint/2010/main" val="8344061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9277A4F-CB6F-45FD-B8FE-556C3C9E50E9}" type="slidenum">
              <a:rPr lang="zh-CN" altLang="en-US" smtClean="0"/>
              <a:t>19</a:t>
            </a:fld>
            <a:endParaRPr lang="zh-CN" altLang="en-US"/>
          </a:p>
        </p:txBody>
      </p:sp>
    </p:spTree>
    <p:extLst>
      <p:ext uri="{BB962C8B-B14F-4D97-AF65-F5344CB8AC3E}">
        <p14:creationId xmlns:p14="http://schemas.microsoft.com/office/powerpoint/2010/main" val="2376619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随着人工智能和</a:t>
            </a:r>
            <a:r>
              <a:rPr lang="en-US" altLang="zh-CN" dirty="0"/>
              <a:t>5G</a:t>
            </a:r>
            <a:r>
              <a:rPr lang="zh-CN" altLang="en-US" dirty="0"/>
              <a:t>技术的发展，智能设备成为我们生活中极为重要的部分。</a:t>
            </a:r>
            <a:endParaRPr lang="en-US" altLang="zh-CN" dirty="0"/>
          </a:p>
          <a:p>
            <a:r>
              <a:rPr lang="zh-CN" altLang="en-US" dirty="0"/>
              <a:t>据统计，至</a:t>
            </a:r>
            <a:r>
              <a:rPr lang="en-US" altLang="zh-CN" dirty="0"/>
              <a:t>2021</a:t>
            </a:r>
            <a:r>
              <a:rPr lang="zh-CN" altLang="en-US" dirty="0"/>
              <a:t>年，智能设备出货量达到</a:t>
            </a:r>
            <a:r>
              <a:rPr lang="en-US" altLang="zh-CN" dirty="0"/>
              <a:t>1200</a:t>
            </a:r>
            <a:r>
              <a:rPr lang="zh-CN" altLang="en-US" dirty="0"/>
              <a:t>亿。</a:t>
            </a:r>
            <a:endParaRPr lang="en-US" altLang="zh-CN" dirty="0"/>
          </a:p>
          <a:p>
            <a:r>
              <a:rPr lang="zh-CN" altLang="en-US" dirty="0"/>
              <a:t>而智能设备的数据安全事件层出不穷你，每年给人们带来</a:t>
            </a:r>
            <a:r>
              <a:rPr lang="en-US" altLang="zh-CN" dirty="0"/>
              <a:t>2000</a:t>
            </a:r>
            <a:r>
              <a:rPr lang="zh-CN" altLang="en-US" dirty="0"/>
              <a:t>亿美元的损失。</a:t>
            </a:r>
            <a:endParaRPr lang="en-US" altLang="zh-CN" dirty="0"/>
          </a:p>
          <a:p>
            <a:endParaRPr lang="en-US" altLang="zh-CN" dirty="0"/>
          </a:p>
          <a:p>
            <a:r>
              <a:rPr lang="en-US" altLang="zh-CN" dirty="0"/>
              <a:t>https://www.statista.com/statistics/245501/multiple-mobile-device-ownership-worldwide/</a:t>
            </a:r>
          </a:p>
          <a:p>
            <a:endParaRPr lang="zh-CN" altLang="en-US" dirty="0"/>
          </a:p>
          <a:p>
            <a:endParaRPr lang="zh-CN" altLang="en-US" dirty="0"/>
          </a:p>
        </p:txBody>
      </p:sp>
    </p:spTree>
    <p:extLst>
      <p:ext uri="{BB962C8B-B14F-4D97-AF65-F5344CB8AC3E}">
        <p14:creationId xmlns:p14="http://schemas.microsoft.com/office/powerpoint/2010/main" val="1936904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研究者依赖生物特征等用户认证方法来防御安全威胁。</a:t>
            </a:r>
            <a:endParaRPr lang="en-US" altLang="zh-CN" dirty="0"/>
          </a:p>
          <a:p>
            <a:r>
              <a:rPr lang="zh-CN" altLang="en-US" dirty="0"/>
              <a:t>例如指纹，生物信息等。</a:t>
            </a:r>
          </a:p>
          <a:p>
            <a:r>
              <a:rPr lang="zh-CN" altLang="en-US" dirty="0"/>
              <a:t>然而，一方面，</a:t>
            </a:r>
            <a:r>
              <a:rPr lang="zh-CN" altLang="en-US" b="1" dirty="0"/>
              <a:t>敏感数据</a:t>
            </a:r>
            <a:r>
              <a:rPr lang="zh-CN" altLang="en-US" dirty="0"/>
              <a:t>容易被泄露，相关事件每次涉及的用户量达到上亿级别；</a:t>
            </a:r>
            <a:endParaRPr lang="en-US" altLang="zh-CN" dirty="0"/>
          </a:p>
          <a:p>
            <a:r>
              <a:rPr lang="zh-CN" altLang="en-US" dirty="0"/>
              <a:t>另一方面，在办公等条件下，账号信息共享越来越普遍，</a:t>
            </a:r>
            <a:r>
              <a:rPr lang="zh-CN" altLang="en-US" b="1" dirty="0">
                <a:solidFill>
                  <a:srgbClr val="FF0000"/>
                </a:solidFill>
              </a:rPr>
              <a:t>单次认证</a:t>
            </a:r>
            <a:r>
              <a:rPr lang="zh-CN" altLang="en-US" dirty="0"/>
              <a:t>存在巨大漏洞。</a:t>
            </a:r>
            <a:endParaRPr lang="en-US" altLang="zh-CN" dirty="0"/>
          </a:p>
          <a:p>
            <a:r>
              <a:rPr lang="zh-CN" altLang="en-US" dirty="0"/>
              <a:t>“急需一种不涉及用户隐私，又能够持续对用户进行认证的方法”</a:t>
            </a:r>
          </a:p>
        </p:txBody>
      </p:sp>
    </p:spTree>
    <p:extLst>
      <p:ext uri="{BB962C8B-B14F-4D97-AF65-F5344CB8AC3E}">
        <p14:creationId xmlns:p14="http://schemas.microsoft.com/office/powerpoint/2010/main" val="2345709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然而，一方面，</a:t>
            </a:r>
            <a:r>
              <a:rPr lang="zh-CN" altLang="en-US" b="1" dirty="0"/>
              <a:t>敏感数据</a:t>
            </a:r>
            <a:r>
              <a:rPr lang="zh-CN" altLang="en-US" dirty="0"/>
              <a:t>容易被泄露，相关事件每次涉及的用户量达到上亿级别；</a:t>
            </a:r>
            <a:endParaRPr lang="en-US" altLang="zh-CN" dirty="0"/>
          </a:p>
          <a:p>
            <a:r>
              <a:rPr lang="zh-CN" altLang="en-US" dirty="0"/>
              <a:t>另一方面，在办公等条件下，账号信息共享越来越普遍，</a:t>
            </a:r>
            <a:r>
              <a:rPr lang="zh-CN" altLang="en-US" b="1" dirty="0">
                <a:solidFill>
                  <a:srgbClr val="FF0000"/>
                </a:solidFill>
              </a:rPr>
              <a:t>单次认证</a:t>
            </a:r>
            <a:r>
              <a:rPr lang="zh-CN" altLang="en-US" dirty="0"/>
              <a:t>存在巨大漏洞。</a:t>
            </a:r>
            <a:endParaRPr lang="en-US" altLang="zh-CN" dirty="0"/>
          </a:p>
          <a:p>
            <a:r>
              <a:rPr lang="zh-CN" altLang="en-US" dirty="0"/>
              <a:t>“急需一种不涉及用户隐私，又能够持续对用户进行认证的方法”</a:t>
            </a:r>
          </a:p>
        </p:txBody>
      </p:sp>
    </p:spTree>
    <p:extLst>
      <p:ext uri="{BB962C8B-B14F-4D97-AF65-F5344CB8AC3E}">
        <p14:creationId xmlns:p14="http://schemas.microsoft.com/office/powerpoint/2010/main" val="4176438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我们研究发现，设备上电磁信号可以满足上述要求；</a:t>
            </a:r>
            <a:endParaRPr lang="en-US" altLang="zh-CN" dirty="0"/>
          </a:p>
          <a:p>
            <a:r>
              <a:rPr lang="zh-CN" altLang="en-US" dirty="0"/>
              <a:t>一方面，智能设备都有</a:t>
            </a:r>
            <a:r>
              <a:rPr lang="en-US" altLang="zh-CN" dirty="0"/>
              <a:t>CPU</a:t>
            </a:r>
            <a:r>
              <a:rPr lang="zh-CN" altLang="en-US" dirty="0"/>
              <a:t>，硬盘等器件，工作时都能产生电磁信号</a:t>
            </a:r>
            <a:endParaRPr lang="en-US" altLang="zh-CN" dirty="0"/>
          </a:p>
          <a:p>
            <a:r>
              <a:rPr lang="zh-CN" altLang="en-US" dirty="0"/>
              <a:t>另一方面，用户操作对电磁信号有稳定影响，能够反映出用户习惯，但是并不泄露用户的生物信息、操作内容等敏感数据。</a:t>
            </a:r>
            <a:endParaRPr lang="en-US" altLang="zh-CN" dirty="0"/>
          </a:p>
          <a:p>
            <a:r>
              <a:rPr lang="zh-CN" altLang="en-US" dirty="0"/>
              <a:t>同时，功耗小，可以持续认证。</a:t>
            </a:r>
          </a:p>
          <a:p>
            <a:endParaRPr lang="zh-CN" altLang="en-US" dirty="0"/>
          </a:p>
          <a:p>
            <a:endParaRPr lang="zh-CN" altLang="en-US" dirty="0"/>
          </a:p>
        </p:txBody>
      </p:sp>
    </p:spTree>
    <p:extLst>
      <p:ext uri="{BB962C8B-B14F-4D97-AF65-F5344CB8AC3E}">
        <p14:creationId xmlns:p14="http://schemas.microsoft.com/office/powerpoint/2010/main" val="2306116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54363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为解决上述问题，我们采用了人工智能的方法。</a:t>
            </a:r>
            <a:endParaRPr lang="en-US" altLang="zh-CN" dirty="0"/>
          </a:p>
          <a:p>
            <a:r>
              <a:rPr lang="zh-CN" altLang="en-US" dirty="0"/>
              <a:t>基于</a:t>
            </a:r>
            <a:r>
              <a:rPr lang="en-US" altLang="zh-CN" dirty="0" err="1"/>
              <a:t>RNN</a:t>
            </a:r>
            <a:r>
              <a:rPr lang="zh-CN" altLang="en-US" dirty="0"/>
              <a:t>模型， </a:t>
            </a:r>
            <a:endParaRPr lang="en-US" altLang="zh-CN" dirty="0"/>
          </a:p>
          <a:p>
            <a:r>
              <a:rPr lang="zh-CN" altLang="en-US" dirty="0"/>
              <a:t>首先用加速度等传感器，拟合用户运动信息；</a:t>
            </a:r>
            <a:endParaRPr lang="en-US" altLang="zh-CN" dirty="0"/>
          </a:p>
          <a:p>
            <a:r>
              <a:rPr lang="zh-CN" altLang="en-US" dirty="0"/>
              <a:t>并能估计噪声带来的影响。</a:t>
            </a:r>
          </a:p>
        </p:txBody>
      </p:sp>
    </p:spTree>
    <p:extLst>
      <p:ext uri="{BB962C8B-B14F-4D97-AF65-F5344CB8AC3E}">
        <p14:creationId xmlns:p14="http://schemas.microsoft.com/office/powerpoint/2010/main" val="824517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735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rgbClr val="000000"/>
                </a:solidFill>
                <a:effectLst/>
                <a:latin typeface="Calibri" panose="020F0502020204030204" pitchFamily="34" charset="0"/>
                <a:ea typeface="宋体" panose="02010600030101010101" pitchFamily="2" charset="-122"/>
                <a:cs typeface="+mn-cs"/>
                <a:sym typeface="Calibri" panose="020F0502020204030204" pitchFamily="34" charset="0"/>
              </a:rPr>
              <a:t>使用</a:t>
            </a:r>
            <a:r>
              <a:rPr lang="en-US" altLang="zh-CN" sz="1200" kern="1200" dirty="0" err="1">
                <a:solidFill>
                  <a:srgbClr val="000000"/>
                </a:solidFill>
                <a:effectLst/>
                <a:latin typeface="Calibri" panose="020F0502020204030204" pitchFamily="34" charset="0"/>
                <a:ea typeface="宋体" panose="02010600030101010101" pitchFamily="2" charset="-122"/>
                <a:cs typeface="+mn-cs"/>
                <a:sym typeface="Calibri" panose="020F0502020204030204" pitchFamily="34" charset="0"/>
              </a:rPr>
              <a:t>nlCNN</a:t>
            </a:r>
            <a:r>
              <a:rPr lang="zh-CN" altLang="zh-CN" sz="1200" kern="1200" dirty="0">
                <a:solidFill>
                  <a:srgbClr val="000000"/>
                </a:solidFill>
                <a:effectLst/>
                <a:latin typeface="Calibri" panose="020F0502020204030204" pitchFamily="34" charset="0"/>
                <a:ea typeface="宋体" panose="02010600030101010101" pitchFamily="2" charset="-122"/>
                <a:cs typeface="+mn-cs"/>
                <a:sym typeface="Calibri" panose="020F0502020204030204" pitchFamily="34" charset="0"/>
              </a:rPr>
              <a:t>挖掘物理信息空间关联；创造性提出用</a:t>
            </a:r>
            <a:r>
              <a:rPr lang="en-US" altLang="zh-CN" sz="1200" kern="1200" dirty="0">
                <a:solidFill>
                  <a:srgbClr val="000000"/>
                </a:solidFill>
                <a:effectLst/>
                <a:latin typeface="Calibri" panose="020F0502020204030204" pitchFamily="34" charset="0"/>
                <a:ea typeface="宋体" panose="02010600030101010101" pitchFamily="2" charset="-122"/>
                <a:cs typeface="+mn-cs"/>
                <a:sym typeface="Calibri" panose="020F0502020204030204" pitchFamily="34" charset="0"/>
              </a:rPr>
              <a:t>CNN</a:t>
            </a:r>
            <a:r>
              <a:rPr lang="zh-CN" altLang="zh-CN" sz="1200" kern="1200" dirty="0">
                <a:solidFill>
                  <a:srgbClr val="000000"/>
                </a:solidFill>
                <a:effectLst/>
                <a:latin typeface="Calibri" panose="020F0502020204030204" pitchFamily="34" charset="0"/>
                <a:ea typeface="宋体" panose="02010600030101010101" pitchFamily="2" charset="-122"/>
                <a:cs typeface="+mn-cs"/>
                <a:sym typeface="Calibri" panose="020F0502020204030204" pitchFamily="34" charset="0"/>
              </a:rPr>
              <a:t>组件局部特性；</a:t>
            </a:r>
          </a:p>
        </p:txBody>
      </p:sp>
    </p:spTree>
    <p:extLst>
      <p:ext uri="{BB962C8B-B14F-4D97-AF65-F5344CB8AC3E}">
        <p14:creationId xmlns:p14="http://schemas.microsoft.com/office/powerpoint/2010/main" val="1403255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049770" name="副标题 2"/>
          <p:cNvSpPr>
            <a:spLocks noGrp="1"/>
          </p:cNvSpPr>
          <p:nvPr>
            <p:ph type="subTitle" idx="1"/>
          </p:nvPr>
        </p:nvSpPr>
        <p:spPr>
          <a:xfrm>
            <a:off x="1828800" y="3886200"/>
            <a:ext cx="8534400" cy="1752600"/>
          </a:xfrm>
        </p:spPr>
        <p:txBody>
          <a:bodyPr/>
          <a:lstStyle>
            <a:lvl1pPr marL="0" indent="0" algn="ctr">
              <a:buNone/>
            </a:lvl1pPr>
            <a:lvl2pPr marL="457189" indent="0" algn="ctr">
              <a:buNone/>
            </a:lvl2pPr>
            <a:lvl3pPr marL="914377" indent="0" algn="ctr">
              <a:buNone/>
            </a:lvl3pPr>
            <a:lvl4pPr marL="1371566" indent="0" algn="ctr">
              <a:buNone/>
            </a:lvl4pPr>
            <a:lvl5pPr marL="1828754" indent="0" algn="ctr">
              <a:buNone/>
            </a:lvl5pPr>
            <a:lvl6pPr marL="2285943" indent="0" algn="ctr">
              <a:buNone/>
            </a:lvl6pPr>
            <a:lvl7pPr marL="2743131" indent="0" algn="ctr">
              <a:buNone/>
            </a:lvl7pPr>
            <a:lvl8pPr marL="3200320" indent="0" algn="ctr">
              <a:buNone/>
            </a:lvl8pPr>
            <a:lvl9pPr marL="3657509" indent="0" algn="ctr">
              <a:buNone/>
            </a:lvl9pPr>
          </a:lstStyle>
          <a:p>
            <a:r>
              <a:rPr lang="zh-CN" altLang="en-US"/>
              <a:t>单击此处编辑母版副标题样式</a:t>
            </a:r>
          </a:p>
        </p:txBody>
      </p:sp>
      <p:sp>
        <p:nvSpPr>
          <p:cNvPr id="7" name="灯片编号占位符 6"/>
          <p:cNvSpPr>
            <a:spLocks noGrp="1"/>
          </p:cNvSpPr>
          <p:nvPr>
            <p:ph type="sldNum" sz="quarter" idx="10"/>
          </p:nvPr>
        </p:nvSpPr>
        <p:spPr/>
        <p:txBody>
          <a:bodyPr/>
          <a:lstStyle/>
          <a:p>
            <a:fld id="{4735416B-1EEB-4908-B3FA-75CB8A360816}" type="slidenum">
              <a:rPr lang="zh-CN" altLang="en-US" smtClean="0"/>
              <a:pPr/>
              <a:t>‹#›</a:t>
            </a:fld>
            <a:endParaRPr lang="zh-CN" altLang="en-US"/>
          </a:p>
        </p:txBody>
      </p:sp>
      <p:sp>
        <p:nvSpPr>
          <p:cNvPr id="8" name="页脚占位符 7"/>
          <p:cNvSpPr>
            <a:spLocks noGrp="1"/>
          </p:cNvSpPr>
          <p:nvPr>
            <p:ph type="ftr" sz="quarter" idx="11"/>
          </p:nvPr>
        </p:nvSpPr>
        <p:spPr/>
        <p:txBody>
          <a:bodyPr/>
          <a:lstStyle>
            <a:lvl1pPr>
              <a:defRPr sz="1000">
                <a:latin typeface="Times New Roman" pitchFamily="18" charset="0"/>
                <a:cs typeface="Times New Roman" pitchFamily="18" charset="0"/>
              </a:defRPr>
            </a:lvl1pPr>
          </a:lstStyle>
          <a:p>
            <a:r>
              <a:rPr lang="en-US" altLang="zh-CN" dirty="0"/>
              <a:t>SCS Lab of Intelligent Technology and Systems</a:t>
            </a:r>
            <a:endParaRPr lang="zh-CN" altLang="en-US" dirty="0"/>
          </a:p>
        </p:txBody>
      </p:sp>
      <p:sp>
        <p:nvSpPr>
          <p:cNvPr id="9" name="标题 8"/>
          <p:cNvSpPr>
            <a:spLocks noGrp="1"/>
          </p:cNvSpPr>
          <p:nvPr>
            <p:ph type="title"/>
          </p:nvPr>
        </p:nvSpPr>
        <p:spPr/>
        <p:txBody>
          <a:bodyPr/>
          <a:lstStyle>
            <a:lvl1pPr>
              <a:defRPr sz="3200" b="1">
                <a:solidFill>
                  <a:srgbClr val="0B4DA2"/>
                </a:solidFill>
              </a:defRPr>
            </a:lvl1pPr>
          </a:lstStyle>
          <a:p>
            <a:r>
              <a:rPr lang="zh-CN" altLang="en-US" dirty="0"/>
              <a:t>单击此处编辑母版标题样式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8595" name="标题 1"/>
          <p:cNvSpPr>
            <a:spLocks noGrp="1"/>
          </p:cNvSpPr>
          <p:nvPr>
            <p:ph type="title"/>
          </p:nvPr>
        </p:nvSpPr>
        <p:spPr/>
        <p:txBody>
          <a:bodyPr/>
          <a:lstStyle>
            <a:lvl1pPr>
              <a:defRPr b="1">
                <a:solidFill>
                  <a:srgbClr val="0B4DA2"/>
                </a:solidFill>
              </a:defRPr>
            </a:lvl1pPr>
          </a:lstStyle>
          <a:p>
            <a:r>
              <a:rPr lang="zh-CN" altLang="en-US"/>
              <a:t>单击此处编辑母版标题样式</a:t>
            </a:r>
          </a:p>
        </p:txBody>
      </p:sp>
      <p:sp>
        <p:nvSpPr>
          <p:cNvPr id="1048596"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页脚占位符 8"/>
          <p:cNvSpPr>
            <a:spLocks noGrp="1"/>
          </p:cNvSpPr>
          <p:nvPr>
            <p:ph type="ftr" sz="quarter" idx="11"/>
          </p:nvPr>
        </p:nvSpPr>
        <p:spPr/>
        <p:txBody>
          <a:bodyPr/>
          <a:lstStyle>
            <a:lvl1pPr>
              <a:defRPr sz="1000">
                <a:latin typeface="Times New Roman" pitchFamily="18" charset="0"/>
                <a:cs typeface="Times New Roman" pitchFamily="18" charset="0"/>
              </a:defRPr>
            </a:lvl1pPr>
          </a:lstStyle>
          <a:p>
            <a:r>
              <a:rPr lang="en-US" altLang="zh-CN"/>
              <a:t>SCS Lab of Intelligent Technology and Systems</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1048606" name="标题 1"/>
          <p:cNvSpPr>
            <a:spLocks noGrp="1"/>
          </p:cNvSpPr>
          <p:nvPr>
            <p:ph type="title"/>
          </p:nvPr>
        </p:nvSpPr>
        <p:spPr/>
        <p:txBody>
          <a:bodyPr/>
          <a:lstStyle>
            <a:lvl1pPr>
              <a:defRPr sz="3200" b="1">
                <a:solidFill>
                  <a:srgbClr val="000099"/>
                </a:solidFill>
                <a:latin typeface="Times New Roman" pitchFamily="18" charset="0"/>
                <a:cs typeface="Times New Roman" pitchFamily="18" charset="0"/>
              </a:defRPr>
            </a:lvl1pPr>
          </a:lstStyle>
          <a:p>
            <a:r>
              <a:rPr lang="zh-CN" altLang="en-US"/>
              <a:t>单击此处编辑母版标题样式</a:t>
            </a:r>
          </a:p>
        </p:txBody>
      </p:sp>
      <p:sp>
        <p:nvSpPr>
          <p:cNvPr id="6" name="Rectangle 151"/>
          <p:cNvSpPr>
            <a:spLocks noGrp="1" noChangeArrowheads="1"/>
          </p:cNvSpPr>
          <p:nvPr>
            <p:ph idx="1"/>
          </p:nvPr>
        </p:nvSpPr>
        <p:spPr bwMode="auto">
          <a:xfrm>
            <a:off x="639763" y="1222376"/>
            <a:ext cx="10939463" cy="5070849"/>
          </a:xfrm>
          <a:prstGeom prst="rect">
            <a:avLst/>
          </a:prstGeom>
          <a:noFill/>
          <a:ln>
            <a:noFill/>
          </a:ln>
        </p:spPr>
        <p:txBody>
          <a:bodyPr vert="horz" wrap="square" lIns="0" tIns="45719" rIns="0" bIns="45719" numCol="1" anchor="t" anchorCtr="0" compatLnSpc="1"/>
          <a:lstStyle>
            <a:lvl1pPr>
              <a:buFont typeface="Wingdings" pitchFamily="2" charset="2"/>
              <a:buChar char="Ø"/>
              <a:defRPr>
                <a:solidFill>
                  <a:schemeClr val="tx1"/>
                </a:solidFill>
                <a:latin typeface="Times New Roman" pitchFamily="18" charset="0"/>
                <a:cs typeface="Times New Roman" pitchFamily="18" charset="0"/>
              </a:defRPr>
            </a:lvl1pPr>
            <a:lvl2pPr>
              <a:buFont typeface="Wingdings" pitchFamily="2" charset="2"/>
              <a:buChar char="Ø"/>
              <a:defRPr sz="2800">
                <a:solidFill>
                  <a:schemeClr val="tx1"/>
                </a:solidFill>
                <a:latin typeface="Times New Roman" pitchFamily="18" charset="0"/>
                <a:cs typeface="Times New Roman" pitchFamily="18" charset="0"/>
              </a:defRPr>
            </a:lvl2pPr>
            <a:lvl3pPr>
              <a:buFont typeface="Wingdings" pitchFamily="2" charset="2"/>
              <a:buChar char="u"/>
              <a:defRPr sz="2400">
                <a:solidFill>
                  <a:schemeClr val="tx1"/>
                </a:solidFill>
                <a:latin typeface="Times New Roman" pitchFamily="18" charset="0"/>
                <a:cs typeface="Times New Roman" pitchFamily="18" charset="0"/>
              </a:defRPr>
            </a:lvl3pPr>
            <a:lvl4pPr>
              <a:buFont typeface="Wingdings" pitchFamily="2" charset="2"/>
              <a:buChar char="l"/>
              <a:defRPr sz="2000">
                <a:solidFill>
                  <a:schemeClr val="tx1"/>
                </a:solidFill>
                <a:latin typeface="Times New Roman" pitchFamily="18" charset="0"/>
                <a:cs typeface="Times New Roman" pitchFamily="18" charset="0"/>
              </a:defRPr>
            </a:lvl4pPr>
            <a:lvl5pPr>
              <a:defRPr>
                <a:solidFill>
                  <a:schemeClr val="tx1"/>
                </a:solidFill>
                <a:latin typeface="Times New Roman" pitchFamily="18" charset="0"/>
                <a:cs typeface="Times New Roman" pitchFamily="18" charset="0"/>
              </a:defRPr>
            </a:lvl5pPr>
          </a:lstStyle>
          <a:p>
            <a:pPr lvl="0"/>
            <a:r>
              <a:rPr lang="zh-CN" altLang="en-US" dirty="0"/>
              <a:t>单击此处编辑母版文本样式</a:t>
            </a:r>
            <a:endParaRPr lang="en-US" altLang="en-US" dirty="0"/>
          </a:p>
          <a:p>
            <a:pPr lvl="1"/>
            <a:r>
              <a:rPr lang="zh-CN" altLang="en-US" dirty="0"/>
              <a:t>第二级</a:t>
            </a:r>
            <a:endParaRPr lang="en-US" altLang="en-US" dirty="0"/>
          </a:p>
          <a:p>
            <a:pPr lvl="2"/>
            <a:r>
              <a:rPr lang="zh-CN" altLang="en-US" dirty="0"/>
              <a:t>第三级</a:t>
            </a:r>
            <a:endParaRPr lang="en-US" altLang="en-US" dirty="0"/>
          </a:p>
          <a:p>
            <a:pPr lvl="3"/>
            <a:r>
              <a:rPr lang="zh-CN" altLang="en-US" dirty="0"/>
              <a:t>第四级</a:t>
            </a:r>
            <a:endParaRPr lang="en-US" altLang="en-US" dirty="0"/>
          </a:p>
          <a:p>
            <a:pPr lvl="4"/>
            <a:r>
              <a:rPr lang="zh-CN" altLang="en-US" dirty="0"/>
              <a:t>第五级</a:t>
            </a:r>
            <a:endParaRPr lang="en-US" altLang="en-US" dirty="0"/>
          </a:p>
        </p:txBody>
      </p:sp>
      <p:sp>
        <p:nvSpPr>
          <p:cNvPr id="4" name="Rectangle 1097"/>
          <p:cNvSpPr>
            <a:spLocks noGrp="1" noChangeArrowheads="1"/>
          </p:cNvSpPr>
          <p:nvPr>
            <p:ph type="ftr" sz="quarter" idx="3"/>
          </p:nvPr>
        </p:nvSpPr>
        <p:spPr bwMode="auto">
          <a:xfrm>
            <a:off x="3686176" y="6548719"/>
            <a:ext cx="4822825" cy="289392"/>
          </a:xfrm>
          <a:prstGeom prst="rect">
            <a:avLst/>
          </a:prstGeom>
          <a:noFill/>
          <a:ln>
            <a:noFill/>
          </a:ln>
        </p:spPr>
        <p:txBody>
          <a:bodyPr vert="horz" wrap="square" lIns="91438" tIns="45719" rIns="91438" bIns="45719" numCol="1" anchor="ctr" anchorCtr="0" compatLnSpc="1"/>
          <a:lstStyle>
            <a:lvl1pPr algn="ctr" eaLnBrk="1" hangingPunct="1">
              <a:defRPr sz="1000" b="0" i="0">
                <a:solidFill>
                  <a:srgbClr val="FFFFFF"/>
                </a:solidFill>
                <a:latin typeface="Times New Roman" pitchFamily="18" charset="0"/>
                <a:ea typeface="微软雅黑" panose="020B0503020204020204" pitchFamily="34" charset="-122"/>
                <a:cs typeface="Times New Roman" pitchFamily="18" charset="0"/>
              </a:defRPr>
            </a:lvl1pPr>
          </a:lstStyle>
          <a:p>
            <a:r>
              <a:rPr lang="en-US" altLang="zh-CN"/>
              <a:t>SCS Lab of Intelligent Technology and Systems</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srcRect b="4070"/>
          <a:stretch>
            <a:fillRect/>
          </a:stretch>
        </p:blipFill>
        <p:spPr bwMode="auto">
          <a:xfrm>
            <a:off x="0" y="24844"/>
            <a:ext cx="12192000" cy="6881284"/>
          </a:xfrm>
          <a:prstGeom prst="rect">
            <a:avLst/>
          </a:prstGeom>
          <a:noFill/>
          <a:ln w="9525">
            <a:noFill/>
            <a:miter lim="800000"/>
            <a:headEnd/>
            <a:tailEnd/>
          </a:ln>
        </p:spPr>
      </p:pic>
      <p:sp>
        <p:nvSpPr>
          <p:cNvPr id="6" name="矩形 5"/>
          <p:cNvSpPr/>
          <p:nvPr userDrawn="1"/>
        </p:nvSpPr>
        <p:spPr>
          <a:xfrm>
            <a:off x="9840418" y="740703"/>
            <a:ext cx="2295791" cy="95383"/>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lIns="121914" tIns="60957" rIns="121914" bIns="60957" anchor="ctr"/>
          <a:lstStyle/>
          <a:p>
            <a:pPr algn="ctr" fontAlgn="auto">
              <a:spcBef>
                <a:spcPts val="0"/>
              </a:spcBef>
              <a:spcAft>
                <a:spcPts val="0"/>
              </a:spcAft>
              <a:defRPr/>
            </a:pPr>
            <a:endParaRPr lang="zh-CN" altLang="en-US" dirty="0"/>
          </a:p>
        </p:txBody>
      </p:sp>
      <p:pic>
        <p:nvPicPr>
          <p:cNvPr id="401409" name="Picture 1" descr="E:\shu\paper review\世界人工智能大会\2021\人工智能大会logo.jpg"/>
          <p:cNvPicPr>
            <a:picLocks noChangeAspect="1" noChangeArrowheads="1"/>
          </p:cNvPicPr>
          <p:nvPr userDrawn="1"/>
        </p:nvPicPr>
        <p:blipFill>
          <a:blip r:embed="rId3" cstate="print"/>
          <a:srcRect l="23017"/>
          <a:stretch>
            <a:fillRect/>
          </a:stretch>
        </p:blipFill>
        <p:spPr bwMode="auto">
          <a:xfrm>
            <a:off x="19251" y="2"/>
            <a:ext cx="12180749" cy="6978197"/>
          </a:xfrm>
          <a:prstGeom prst="rect">
            <a:avLst/>
          </a:prstGeom>
          <a:noFill/>
        </p:spPr>
      </p:pic>
      <p:sp>
        <p:nvSpPr>
          <p:cNvPr id="5" name="标题 1"/>
          <p:cNvSpPr>
            <a:spLocks noGrp="1"/>
          </p:cNvSpPr>
          <p:nvPr>
            <p:ph type="title"/>
          </p:nvPr>
        </p:nvSpPr>
        <p:spPr>
          <a:xfrm>
            <a:off x="1574800" y="2851486"/>
            <a:ext cx="9380539" cy="784225"/>
          </a:xfrm>
        </p:spPr>
        <p:txBody>
          <a:bodyPr/>
          <a:lstStyle>
            <a:lvl1pPr>
              <a:defRPr b="1">
                <a:solidFill>
                  <a:srgbClr val="0B4DA2"/>
                </a:solidFill>
              </a:defRPr>
            </a:lvl1pPr>
          </a:lstStyle>
          <a:p>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48576" name="Rectangle 1093"/>
          <p:cNvSpPr>
            <a:spLocks noChangeArrowheads="1"/>
          </p:cNvSpPr>
          <p:nvPr/>
        </p:nvSpPr>
        <p:spPr bwMode="auto">
          <a:xfrm>
            <a:off x="0" y="6562166"/>
            <a:ext cx="12192000" cy="295836"/>
          </a:xfrm>
          <a:prstGeom prst="rect">
            <a:avLst/>
          </a:prstGeom>
          <a:solidFill>
            <a:srgbClr val="00447C"/>
          </a:solidFill>
          <a:ln>
            <a:noFill/>
          </a:ln>
        </p:spPr>
        <p:txBody>
          <a:bodyPr lIns="91438" tIns="45719" rIns="91438" bIns="45719"/>
          <a:lstStyle>
            <a:lvl1pPr eaLnBrk="0" hangingPunct="0">
              <a:defRPr>
                <a:solidFill>
                  <a:srgbClr val="000000"/>
                </a:solidFill>
                <a:latin typeface="Calibri" panose="020F0502020204030204" pitchFamily="34" charset="0"/>
                <a:ea typeface="宋体" panose="02010600030101010101" pitchFamily="2" charset="-122"/>
                <a:sym typeface="Calibri" panose="020F0502020204030204" pitchFamily="34" charset="0"/>
              </a:defRPr>
            </a:lvl1pPr>
            <a:lvl2pPr eaLnBrk="0" hangingPunct="0">
              <a:defRPr>
                <a:solidFill>
                  <a:srgbClr val="000000"/>
                </a:solidFill>
                <a:latin typeface="Calibri" panose="020F0502020204030204" pitchFamily="34" charset="0"/>
                <a:ea typeface="宋体" panose="02010600030101010101" pitchFamily="2" charset="-122"/>
                <a:sym typeface="Calibri" panose="020F0502020204030204" pitchFamily="34" charset="0"/>
              </a:defRPr>
            </a:lvl2pPr>
            <a:lvl3pPr eaLnBrk="0" hangingPunct="0">
              <a:defRPr>
                <a:solidFill>
                  <a:srgbClr val="000000"/>
                </a:solidFill>
                <a:latin typeface="Calibri" panose="020F0502020204030204" pitchFamily="34" charset="0"/>
                <a:ea typeface="宋体" panose="02010600030101010101" pitchFamily="2" charset="-122"/>
                <a:sym typeface="Calibri" panose="020F0502020204030204" pitchFamily="34" charset="0"/>
              </a:defRPr>
            </a:lvl3pPr>
            <a:lvl4pPr eaLnBrk="0" hangingPunct="0">
              <a:defRPr>
                <a:solidFill>
                  <a:srgbClr val="000000"/>
                </a:solidFill>
                <a:latin typeface="Calibri" panose="020F0502020204030204" pitchFamily="34" charset="0"/>
                <a:ea typeface="宋体" panose="02010600030101010101" pitchFamily="2" charset="-122"/>
                <a:sym typeface="Calibri" panose="020F0502020204030204" pitchFamily="34" charset="0"/>
              </a:defRPr>
            </a:lvl4pPr>
            <a:lvl5pPr eaLnBrk="0" hangingPunct="0">
              <a:defRPr>
                <a:solidFill>
                  <a:srgbClr val="000000"/>
                </a:solidFill>
                <a:latin typeface="Calibri" panose="020F0502020204030204" pitchFamily="34" charset="0"/>
                <a:ea typeface="宋体" panose="02010600030101010101" pitchFamily="2" charset="-122"/>
                <a:sym typeface="Calibri" panose="020F0502020204030204" pitchFamily="34" charset="0"/>
              </a:defRPr>
            </a:lvl5pPr>
            <a:lvl6pPr marL="2282825" eaLnBrk="0" fontAlgn="base" hangingPunct="0">
              <a:spcBef>
                <a:spcPct val="0"/>
              </a:spcBef>
              <a:spcAft>
                <a:spcPct val="0"/>
              </a:spcAft>
              <a:defRPr>
                <a:solidFill>
                  <a:srgbClr val="000000"/>
                </a:solidFill>
                <a:latin typeface="Calibri" panose="020F0502020204030204" pitchFamily="34" charset="0"/>
                <a:ea typeface="宋体" panose="02010600030101010101" pitchFamily="2" charset="-122"/>
                <a:sym typeface="Calibri" panose="020F0502020204030204" pitchFamily="34" charset="0"/>
              </a:defRPr>
            </a:lvl6pPr>
            <a:lvl7pPr marL="2740025" eaLnBrk="0" fontAlgn="base" hangingPunct="0">
              <a:spcBef>
                <a:spcPct val="0"/>
              </a:spcBef>
              <a:spcAft>
                <a:spcPct val="0"/>
              </a:spcAft>
              <a:defRPr>
                <a:solidFill>
                  <a:srgbClr val="000000"/>
                </a:solidFill>
                <a:latin typeface="Calibri" panose="020F0502020204030204" pitchFamily="34" charset="0"/>
                <a:ea typeface="宋体" panose="02010600030101010101" pitchFamily="2" charset="-122"/>
                <a:sym typeface="Calibri" panose="020F0502020204030204" pitchFamily="34" charset="0"/>
              </a:defRPr>
            </a:lvl7pPr>
            <a:lvl8pPr marL="3197225" eaLnBrk="0" fontAlgn="base" hangingPunct="0">
              <a:spcBef>
                <a:spcPct val="0"/>
              </a:spcBef>
              <a:spcAft>
                <a:spcPct val="0"/>
              </a:spcAft>
              <a:defRPr>
                <a:solidFill>
                  <a:srgbClr val="000000"/>
                </a:solidFill>
                <a:latin typeface="Calibri" panose="020F0502020204030204" pitchFamily="34" charset="0"/>
                <a:ea typeface="宋体" panose="02010600030101010101" pitchFamily="2" charset="-122"/>
                <a:sym typeface="Calibri" panose="020F0502020204030204" pitchFamily="34" charset="0"/>
              </a:defRPr>
            </a:lvl8pPr>
            <a:lvl9pPr marL="3654425" eaLnBrk="0" fontAlgn="base" hangingPunct="0">
              <a:spcBef>
                <a:spcPct val="0"/>
              </a:spcBef>
              <a:spcAft>
                <a:spcPct val="0"/>
              </a:spcAft>
              <a:defRPr>
                <a:solidFill>
                  <a:srgbClr val="000000"/>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endParaRPr lang="zh-CN" altLang="en-US"/>
          </a:p>
        </p:txBody>
      </p:sp>
      <p:sp>
        <p:nvSpPr>
          <p:cNvPr id="1048577" name="Rectangle 1094"/>
          <p:cNvSpPr>
            <a:spLocks noGrp="1" noChangeArrowheads="1"/>
          </p:cNvSpPr>
          <p:nvPr>
            <p:ph type="title" idx="4294967295"/>
          </p:nvPr>
        </p:nvSpPr>
        <p:spPr bwMode="auto">
          <a:xfrm>
            <a:off x="660400" y="228601"/>
            <a:ext cx="9380539" cy="784225"/>
          </a:xfrm>
          <a:prstGeom prst="rect">
            <a:avLst/>
          </a:prstGeom>
          <a:noFill/>
          <a:ln>
            <a:noFill/>
          </a:ln>
        </p:spPr>
        <p:txBody>
          <a:bodyPr vert="horz" wrap="square" lIns="91438" tIns="45719" rIns="91438" bIns="45719" numCol="1" anchor="b" anchorCtr="0" compatLnSpc="1"/>
          <a:lstStyle/>
          <a:p>
            <a:pPr lvl="0"/>
            <a:r>
              <a:rPr lang="zh-CN" altLang="en-US"/>
              <a:t>单击此处编辑母版标题样式</a:t>
            </a:r>
            <a:endParaRPr lang="en-US" altLang="en-US"/>
          </a:p>
        </p:txBody>
      </p:sp>
      <p:sp>
        <p:nvSpPr>
          <p:cNvPr id="1048578" name="Rectangle 1095"/>
          <p:cNvSpPr>
            <a:spLocks noGrp="1" noChangeArrowheads="1"/>
          </p:cNvSpPr>
          <p:nvPr>
            <p:ph type="body" idx="1"/>
          </p:nvPr>
        </p:nvSpPr>
        <p:spPr bwMode="auto">
          <a:xfrm>
            <a:off x="639763" y="1222375"/>
            <a:ext cx="10939463" cy="5043955"/>
          </a:xfrm>
          <a:prstGeom prst="rect">
            <a:avLst/>
          </a:prstGeom>
          <a:noFill/>
          <a:ln>
            <a:noFill/>
          </a:ln>
        </p:spPr>
        <p:txBody>
          <a:bodyPr vert="horz" wrap="square" lIns="0" tIns="45719" rIns="0" bIns="45719" numCol="1" anchor="t" anchorCtr="0" compatLnSpc="1"/>
          <a:lstStyle/>
          <a:p>
            <a:pPr lvl="0"/>
            <a:r>
              <a:rPr lang="zh-CN" altLang="en-US"/>
              <a:t>单击此处编辑母版文本样式</a:t>
            </a:r>
            <a:endParaRPr lang="en-US" altLang="en-US"/>
          </a:p>
          <a:p>
            <a:pPr lvl="1"/>
            <a:r>
              <a:rPr lang="zh-CN" altLang="en-US"/>
              <a:t>第二级</a:t>
            </a:r>
            <a:endParaRPr lang="en-US" altLang="en-US"/>
          </a:p>
          <a:p>
            <a:pPr lvl="2"/>
            <a:r>
              <a:rPr lang="zh-CN" altLang="en-US"/>
              <a:t>第三级</a:t>
            </a:r>
            <a:endParaRPr lang="en-US" altLang="en-US"/>
          </a:p>
          <a:p>
            <a:pPr lvl="3"/>
            <a:r>
              <a:rPr lang="zh-CN" altLang="en-US"/>
              <a:t>第四级</a:t>
            </a:r>
            <a:endParaRPr lang="en-US" altLang="en-US"/>
          </a:p>
          <a:p>
            <a:pPr lvl="4"/>
            <a:r>
              <a:rPr lang="zh-CN" altLang="en-US"/>
              <a:t>第五级</a:t>
            </a:r>
            <a:endParaRPr lang="en-US" altLang="en-US"/>
          </a:p>
        </p:txBody>
      </p:sp>
      <p:sp>
        <p:nvSpPr>
          <p:cNvPr id="1048580" name="Rectangle 1097"/>
          <p:cNvSpPr>
            <a:spLocks noGrp="1" noChangeArrowheads="1"/>
          </p:cNvSpPr>
          <p:nvPr>
            <p:ph type="ftr" sz="quarter" idx="3"/>
          </p:nvPr>
        </p:nvSpPr>
        <p:spPr bwMode="auto">
          <a:xfrm>
            <a:off x="3686176" y="6548719"/>
            <a:ext cx="4822825" cy="289392"/>
          </a:xfrm>
          <a:prstGeom prst="rect">
            <a:avLst/>
          </a:prstGeom>
          <a:noFill/>
          <a:ln>
            <a:noFill/>
          </a:ln>
        </p:spPr>
        <p:txBody>
          <a:bodyPr vert="horz" wrap="square" lIns="91438" tIns="45719" rIns="91438" bIns="45719" numCol="1" anchor="ctr" anchorCtr="0" compatLnSpc="1"/>
          <a:lstStyle>
            <a:lvl1pPr algn="ctr" eaLnBrk="1" hangingPunct="1">
              <a:defRPr sz="1000" b="0" i="0">
                <a:solidFill>
                  <a:srgbClr val="FFFFFF"/>
                </a:solidFill>
                <a:latin typeface="Times New Roman" pitchFamily="18" charset="0"/>
                <a:ea typeface="微软雅黑" panose="020B0503020204020204" pitchFamily="34" charset="-122"/>
                <a:cs typeface="Times New Roman" pitchFamily="18" charset="0"/>
              </a:defRPr>
            </a:lvl1pPr>
          </a:lstStyle>
          <a:p>
            <a:r>
              <a:rPr lang="en-US" altLang="zh-CN"/>
              <a:t>SCS Lab of Intelligent Technology and Systems</a:t>
            </a:r>
            <a:endParaRPr lang="zh-CN" altLang="en-US" dirty="0"/>
          </a:p>
        </p:txBody>
      </p:sp>
      <p:sp>
        <p:nvSpPr>
          <p:cNvPr id="1048581" name="Rectangle 1098"/>
          <p:cNvSpPr>
            <a:spLocks noGrp="1" noChangeArrowheads="1"/>
          </p:cNvSpPr>
          <p:nvPr>
            <p:ph type="sldNum" sz="quarter" idx="4"/>
          </p:nvPr>
        </p:nvSpPr>
        <p:spPr bwMode="auto">
          <a:xfrm>
            <a:off x="10744201" y="6535271"/>
            <a:ext cx="1311275" cy="244943"/>
          </a:xfrm>
          <a:prstGeom prst="rect">
            <a:avLst/>
          </a:prstGeom>
          <a:noFill/>
          <a:ln>
            <a:noFill/>
          </a:ln>
        </p:spPr>
        <p:txBody>
          <a:bodyPr vert="horz" wrap="square" lIns="91438" tIns="45719" rIns="91438" bIns="45719" numCol="1" anchor="ctr" anchorCtr="0" compatLnSpc="1"/>
          <a:lstStyle>
            <a:lvl1pPr algn="r" eaLnBrk="1" hangingPunct="1">
              <a:defRPr sz="2400" b="1" i="1" smtClean="0">
                <a:solidFill>
                  <a:srgbClr val="FFFFFF"/>
                </a:solidFill>
                <a:ea typeface="微软雅黑" panose="020B0503020204020204" pitchFamily="34" charset="-122"/>
              </a:defRPr>
            </a:lvl1pPr>
          </a:lstStyle>
          <a:p>
            <a:fld id="{4735416B-1EEB-4908-B3FA-75CB8A360816}" type="slidenum">
              <a:rPr lang="zh-CN" altLang="en-US"/>
              <a:pPr/>
              <a:t>‹#›</a:t>
            </a:fld>
            <a:endParaRPr lang="zh-CN" altLang="en-US"/>
          </a:p>
        </p:txBody>
      </p:sp>
      <p:cxnSp>
        <p:nvCxnSpPr>
          <p:cNvPr id="3145728" name="Line 2054"/>
          <p:cNvCxnSpPr>
            <a:cxnSpLocks noChangeShapeType="1"/>
          </p:cNvCxnSpPr>
          <p:nvPr/>
        </p:nvCxnSpPr>
        <p:spPr bwMode="auto">
          <a:xfrm>
            <a:off x="639765" y="1028700"/>
            <a:ext cx="9401175" cy="0"/>
          </a:xfrm>
          <a:prstGeom prst="line">
            <a:avLst/>
          </a:prstGeom>
          <a:noFill/>
          <a:ln w="19050">
            <a:solidFill>
              <a:srgbClr val="0B4DA2"/>
            </a:solidFill>
            <a:round/>
          </a:ln>
        </p:spPr>
      </p:cxnSp>
      <p:sp>
        <p:nvSpPr>
          <p:cNvPr id="1048582" name="Rectangle 233"/>
          <p:cNvSpPr>
            <a:spLocks noChangeArrowheads="1"/>
          </p:cNvSpPr>
          <p:nvPr/>
        </p:nvSpPr>
        <p:spPr bwMode="auto">
          <a:xfrm>
            <a:off x="331789" y="428625"/>
            <a:ext cx="153987" cy="457200"/>
          </a:xfrm>
          <a:prstGeom prst="rect">
            <a:avLst/>
          </a:prstGeom>
          <a:solidFill>
            <a:srgbClr val="C00000"/>
          </a:solidFill>
          <a:ln>
            <a:noFill/>
          </a:ln>
        </p:spPr>
        <p:txBody>
          <a:bodyPr lIns="91438" tIns="45719" rIns="91438" bIns="45719" anchor="ctr"/>
          <a:lstStyle>
            <a:lvl1pPr>
              <a:lnSpc>
                <a:spcPct val="90000"/>
              </a:lnSpc>
              <a:spcBef>
                <a:spcPts val="900"/>
              </a:spcBef>
              <a:spcAft>
                <a:spcPts val="150"/>
              </a:spcAft>
              <a:buClr>
                <a:srgbClr val="0B4DA2"/>
              </a:buClr>
              <a:buSzPct val="100000"/>
              <a:buFont typeface="Calibri" panose="020F0502020204030204" pitchFamily="34" charset="0"/>
              <a:buChar char=" "/>
              <a:defRPr sz="3200">
                <a:solidFill>
                  <a:srgbClr val="404040"/>
                </a:solidFill>
                <a:latin typeface="Calibri" panose="020F0502020204030204" pitchFamily="34" charset="0"/>
                <a:ea typeface="宋体" panose="02010600030101010101" pitchFamily="2" charset="-122"/>
              </a:defRPr>
            </a:lvl1pPr>
            <a:lvl2pPr marL="742950" indent="-285750">
              <a:lnSpc>
                <a:spcPct val="90000"/>
              </a:lnSpc>
              <a:spcBef>
                <a:spcPts val="150"/>
              </a:spcBef>
              <a:spcAft>
                <a:spcPts val="300"/>
              </a:spcAft>
              <a:buClr>
                <a:srgbClr val="0B4DA2"/>
              </a:buClr>
              <a:buSzPct val="100000"/>
              <a:buFont typeface="Calibri" panose="020F0502020204030204" pitchFamily="34" charset="0"/>
              <a:buChar char="◦"/>
              <a:defRPr sz="1300">
                <a:solidFill>
                  <a:srgbClr val="404040"/>
                </a:solidFill>
                <a:latin typeface="Calibri" panose="020F0502020204030204" pitchFamily="34" charset="0"/>
                <a:ea typeface="宋体" panose="02010600030101010101" pitchFamily="2" charset="-122"/>
              </a:defRPr>
            </a:lvl2pPr>
            <a:lvl3pPr marL="11430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3pPr>
            <a:lvl4pPr marL="16002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4pPr>
            <a:lvl5pPr marL="20574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spcAft>
                <a:spcPct val="0"/>
              </a:spcAft>
              <a:buFontTx/>
              <a:buNone/>
            </a:pPr>
            <a:endParaRPr lang="zh-CN" altLang="en-US" sz="1900" dirty="0">
              <a:solidFill>
                <a:srgbClr val="FFFFFF"/>
              </a:solidFill>
              <a:latin typeface="华文中宋" panose="02010600040101010101" pitchFamily="2" charset="-122"/>
              <a:ea typeface="华文中宋" panose="02010600040101010101" pitchFamily="2" charset="-122"/>
            </a:endParaRPr>
          </a:p>
        </p:txBody>
      </p:sp>
      <p:cxnSp>
        <p:nvCxnSpPr>
          <p:cNvPr id="3145729" name="Line 404"/>
          <p:cNvCxnSpPr>
            <a:cxnSpLocks noChangeShapeType="1"/>
          </p:cNvCxnSpPr>
          <p:nvPr/>
        </p:nvCxnSpPr>
        <p:spPr bwMode="auto">
          <a:xfrm>
            <a:off x="550863" y="428625"/>
            <a:ext cx="0" cy="457200"/>
          </a:xfrm>
          <a:prstGeom prst="line">
            <a:avLst/>
          </a:prstGeom>
          <a:noFill/>
          <a:ln w="38100">
            <a:solidFill>
              <a:srgbClr val="C00000"/>
            </a:solidFill>
            <a:round/>
          </a:ln>
        </p:spPr>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713" r:id="rId4"/>
  </p:sldLayoutIdLst>
  <p:hf hdr="0" ftr="0" dt="0"/>
  <p:txStyles>
    <p:titleStyle>
      <a:lvl1pPr algn="l" rtl="0" eaLnBrk="0" fontAlgn="base" hangingPunct="0">
        <a:lnSpc>
          <a:spcPct val="85000"/>
        </a:lnSpc>
        <a:spcBef>
          <a:spcPct val="0"/>
        </a:spcBef>
        <a:spcAft>
          <a:spcPct val="0"/>
        </a:spcAft>
        <a:defRPr sz="3200" b="1">
          <a:solidFill>
            <a:srgbClr val="0B4DA2"/>
          </a:solidFill>
          <a:latin typeface="+mj-lt"/>
          <a:ea typeface="+mj-ea"/>
          <a:cs typeface="+mj-cs"/>
        </a:defRPr>
      </a:lvl1pPr>
      <a:lvl2pPr algn="l" rtl="0" eaLnBrk="0" fontAlgn="base" hangingPunct="0">
        <a:lnSpc>
          <a:spcPct val="85000"/>
        </a:lnSpc>
        <a:spcBef>
          <a:spcPct val="0"/>
        </a:spcBef>
        <a:spcAft>
          <a:spcPct val="0"/>
        </a:spcAft>
        <a:defRPr sz="3100">
          <a:solidFill>
            <a:srgbClr val="808080"/>
          </a:solidFill>
          <a:latin typeface="Calibri Light" panose="020F0302020204030204"/>
          <a:ea typeface="宋体" panose="02010600030101010101" pitchFamily="2" charset="-122"/>
        </a:defRPr>
      </a:lvl2pPr>
      <a:lvl3pPr algn="l" rtl="0" eaLnBrk="0" fontAlgn="base" hangingPunct="0">
        <a:lnSpc>
          <a:spcPct val="85000"/>
        </a:lnSpc>
        <a:spcBef>
          <a:spcPct val="0"/>
        </a:spcBef>
        <a:spcAft>
          <a:spcPct val="0"/>
        </a:spcAft>
        <a:defRPr sz="3100">
          <a:solidFill>
            <a:srgbClr val="808080"/>
          </a:solidFill>
          <a:latin typeface="Calibri Light" panose="020F0302020204030204"/>
          <a:ea typeface="宋体" panose="02010600030101010101" pitchFamily="2" charset="-122"/>
        </a:defRPr>
      </a:lvl3pPr>
      <a:lvl4pPr algn="l" rtl="0" eaLnBrk="0" fontAlgn="base" hangingPunct="0">
        <a:lnSpc>
          <a:spcPct val="85000"/>
        </a:lnSpc>
        <a:spcBef>
          <a:spcPct val="0"/>
        </a:spcBef>
        <a:spcAft>
          <a:spcPct val="0"/>
        </a:spcAft>
        <a:defRPr sz="3100">
          <a:solidFill>
            <a:srgbClr val="808080"/>
          </a:solidFill>
          <a:latin typeface="Calibri Light" panose="020F0302020204030204"/>
          <a:ea typeface="宋体" panose="02010600030101010101" pitchFamily="2" charset="-122"/>
        </a:defRPr>
      </a:lvl4pPr>
      <a:lvl5pPr algn="l" rtl="0" eaLnBrk="0" fontAlgn="base" hangingPunct="0">
        <a:lnSpc>
          <a:spcPct val="85000"/>
        </a:lnSpc>
        <a:spcBef>
          <a:spcPct val="0"/>
        </a:spcBef>
        <a:spcAft>
          <a:spcPct val="0"/>
        </a:spcAft>
        <a:defRPr sz="3100">
          <a:solidFill>
            <a:srgbClr val="808080"/>
          </a:solidFill>
          <a:latin typeface="Calibri Light" panose="020F0302020204030204"/>
          <a:ea typeface="宋体" panose="02010600030101010101" pitchFamily="2" charset="-122"/>
        </a:defRPr>
      </a:lvl5pPr>
      <a:lvl6pPr marL="457189" algn="l" rtl="0" fontAlgn="base">
        <a:lnSpc>
          <a:spcPct val="85000"/>
        </a:lnSpc>
        <a:spcBef>
          <a:spcPct val="0"/>
        </a:spcBef>
        <a:spcAft>
          <a:spcPct val="0"/>
        </a:spcAft>
        <a:defRPr sz="3100">
          <a:solidFill>
            <a:srgbClr val="808080"/>
          </a:solidFill>
          <a:latin typeface="Calibri Light" panose="020F0302020204030204"/>
          <a:ea typeface="宋体" panose="02010600030101010101" pitchFamily="2" charset="-122"/>
        </a:defRPr>
      </a:lvl6pPr>
      <a:lvl7pPr marL="914377" algn="l" rtl="0" fontAlgn="base">
        <a:lnSpc>
          <a:spcPct val="85000"/>
        </a:lnSpc>
        <a:spcBef>
          <a:spcPct val="0"/>
        </a:spcBef>
        <a:spcAft>
          <a:spcPct val="0"/>
        </a:spcAft>
        <a:defRPr sz="3100">
          <a:solidFill>
            <a:srgbClr val="808080"/>
          </a:solidFill>
          <a:latin typeface="Calibri Light" panose="020F0302020204030204"/>
          <a:ea typeface="宋体" panose="02010600030101010101" pitchFamily="2" charset="-122"/>
        </a:defRPr>
      </a:lvl7pPr>
      <a:lvl8pPr marL="1371566" algn="l" rtl="0" fontAlgn="base">
        <a:lnSpc>
          <a:spcPct val="85000"/>
        </a:lnSpc>
        <a:spcBef>
          <a:spcPct val="0"/>
        </a:spcBef>
        <a:spcAft>
          <a:spcPct val="0"/>
        </a:spcAft>
        <a:defRPr sz="3100">
          <a:solidFill>
            <a:srgbClr val="808080"/>
          </a:solidFill>
          <a:latin typeface="Calibri Light" panose="020F0302020204030204"/>
          <a:ea typeface="宋体" panose="02010600030101010101" pitchFamily="2" charset="-122"/>
        </a:defRPr>
      </a:lvl8pPr>
      <a:lvl9pPr marL="1828754" algn="l" rtl="0" fontAlgn="base">
        <a:lnSpc>
          <a:spcPct val="85000"/>
        </a:lnSpc>
        <a:spcBef>
          <a:spcPct val="0"/>
        </a:spcBef>
        <a:spcAft>
          <a:spcPct val="0"/>
        </a:spcAft>
        <a:defRPr sz="3100">
          <a:solidFill>
            <a:srgbClr val="808080"/>
          </a:solidFill>
          <a:latin typeface="Calibri Light" panose="020F0302020204030204"/>
          <a:ea typeface="宋体" panose="02010600030101010101" pitchFamily="2" charset="-122"/>
        </a:defRPr>
      </a:lvl9pPr>
    </p:titleStyle>
    <p:bodyStyle>
      <a:lvl1pPr marL="68578" indent="-68578" algn="l" rtl="0" eaLnBrk="0" fontAlgn="base" hangingPunct="0">
        <a:lnSpc>
          <a:spcPct val="90000"/>
        </a:lnSpc>
        <a:spcBef>
          <a:spcPts val="900"/>
        </a:spcBef>
        <a:spcAft>
          <a:spcPts val="151"/>
        </a:spcAft>
        <a:buClr>
          <a:srgbClr val="0B4DA2"/>
        </a:buClr>
        <a:buSzPct val="100000"/>
        <a:buFont typeface="Calibri" panose="020F0502020204030204" pitchFamily="34" charset="0"/>
        <a:buChar char=" "/>
        <a:defRPr sz="3200">
          <a:solidFill>
            <a:srgbClr val="404040"/>
          </a:solidFill>
          <a:latin typeface="+mn-lt"/>
          <a:ea typeface="+mn-ea"/>
          <a:cs typeface="+mn-cs"/>
        </a:defRPr>
      </a:lvl1pPr>
      <a:lvl2pPr marL="288918" indent="-139697" algn="l" rtl="0" eaLnBrk="0" fontAlgn="base" hangingPunct="0">
        <a:lnSpc>
          <a:spcPct val="90000"/>
        </a:lnSpc>
        <a:spcBef>
          <a:spcPts val="151"/>
        </a:spcBef>
        <a:spcAft>
          <a:spcPts val="300"/>
        </a:spcAft>
        <a:buClr>
          <a:srgbClr val="0B4DA2"/>
        </a:buClr>
        <a:buSzPct val="100000"/>
        <a:buFont typeface="Calibri" panose="020F0502020204030204" pitchFamily="34" charset="0"/>
        <a:buChar char="◦"/>
        <a:defRPr sz="1300">
          <a:solidFill>
            <a:srgbClr val="404040"/>
          </a:solidFill>
          <a:latin typeface="+mn-lt"/>
          <a:ea typeface="+mn-ea"/>
        </a:defRPr>
      </a:lvl2pPr>
      <a:lvl3pPr marL="424169" indent="-136522" algn="l" rtl="0" eaLnBrk="0" fontAlgn="base" hangingPunct="0">
        <a:lnSpc>
          <a:spcPct val="90000"/>
        </a:lnSpc>
        <a:spcBef>
          <a:spcPts val="151"/>
        </a:spcBef>
        <a:spcAft>
          <a:spcPts val="300"/>
        </a:spcAft>
        <a:buClr>
          <a:srgbClr val="0B4DA2"/>
        </a:buClr>
        <a:buSzPct val="100000"/>
        <a:buFont typeface="Calibri" panose="020F0502020204030204" pitchFamily="34" charset="0"/>
        <a:buChar char="◦"/>
        <a:defRPr sz="1100">
          <a:solidFill>
            <a:srgbClr val="404040"/>
          </a:solidFill>
          <a:latin typeface="+mn-lt"/>
          <a:ea typeface="+mn-ea"/>
        </a:defRPr>
      </a:lvl3pPr>
      <a:lvl4pPr marL="560691" indent="-136522" algn="l" rtl="0" eaLnBrk="0" fontAlgn="base" hangingPunct="0">
        <a:lnSpc>
          <a:spcPct val="90000"/>
        </a:lnSpc>
        <a:spcBef>
          <a:spcPts val="151"/>
        </a:spcBef>
        <a:spcAft>
          <a:spcPts val="300"/>
        </a:spcAft>
        <a:buClr>
          <a:srgbClr val="0B4DA2"/>
        </a:buClr>
        <a:buSzPct val="100000"/>
        <a:buFont typeface="Calibri" panose="020F0502020204030204" pitchFamily="34" charset="0"/>
        <a:buChar char="◦"/>
        <a:defRPr sz="1100">
          <a:solidFill>
            <a:srgbClr val="404040"/>
          </a:solidFill>
          <a:latin typeface="+mn-lt"/>
          <a:ea typeface="+mn-ea"/>
        </a:defRPr>
      </a:lvl4pPr>
      <a:lvl5pPr marL="698483" indent="-139697" algn="l" rtl="0" eaLnBrk="0" fontAlgn="base" hangingPunct="0">
        <a:lnSpc>
          <a:spcPct val="90000"/>
        </a:lnSpc>
        <a:spcBef>
          <a:spcPts val="151"/>
        </a:spcBef>
        <a:spcAft>
          <a:spcPts val="300"/>
        </a:spcAft>
        <a:buClr>
          <a:srgbClr val="0B4DA2"/>
        </a:buClr>
        <a:buSzPct val="100000"/>
        <a:buFont typeface="Calibri" panose="020F0502020204030204" pitchFamily="34" charset="0"/>
        <a:buChar char="◦"/>
        <a:defRPr sz="1100">
          <a:solidFill>
            <a:srgbClr val="404040"/>
          </a:solidFill>
          <a:latin typeface="+mn-lt"/>
          <a:ea typeface="+mn-ea"/>
        </a:defRPr>
      </a:lvl5pPr>
      <a:lvl6pPr marL="1155671" indent="-139697" algn="l" rtl="0" fontAlgn="base">
        <a:lnSpc>
          <a:spcPct val="90000"/>
        </a:lnSpc>
        <a:spcBef>
          <a:spcPts val="151"/>
        </a:spcBef>
        <a:spcAft>
          <a:spcPts val="300"/>
        </a:spcAft>
        <a:buClr>
          <a:srgbClr val="0B4DA2"/>
        </a:buClr>
        <a:buSzPct val="100000"/>
        <a:buFont typeface="Calibri" panose="020F0502020204030204" pitchFamily="34" charset="0"/>
        <a:buChar char="◦"/>
        <a:defRPr sz="1100">
          <a:solidFill>
            <a:srgbClr val="404040"/>
          </a:solidFill>
          <a:latin typeface="+mn-lt"/>
          <a:ea typeface="+mn-ea"/>
        </a:defRPr>
      </a:lvl6pPr>
      <a:lvl7pPr marL="1612860" indent="-139697" algn="l" rtl="0" fontAlgn="base">
        <a:lnSpc>
          <a:spcPct val="90000"/>
        </a:lnSpc>
        <a:spcBef>
          <a:spcPts val="151"/>
        </a:spcBef>
        <a:spcAft>
          <a:spcPts val="300"/>
        </a:spcAft>
        <a:buClr>
          <a:srgbClr val="0B4DA2"/>
        </a:buClr>
        <a:buSzPct val="100000"/>
        <a:buFont typeface="Calibri" panose="020F0502020204030204" pitchFamily="34" charset="0"/>
        <a:buChar char="◦"/>
        <a:defRPr sz="1100">
          <a:solidFill>
            <a:srgbClr val="404040"/>
          </a:solidFill>
          <a:latin typeface="+mn-lt"/>
          <a:ea typeface="+mn-ea"/>
        </a:defRPr>
      </a:lvl7pPr>
      <a:lvl8pPr marL="2070048" indent="-139697" algn="l" rtl="0" fontAlgn="base">
        <a:lnSpc>
          <a:spcPct val="90000"/>
        </a:lnSpc>
        <a:spcBef>
          <a:spcPts val="151"/>
        </a:spcBef>
        <a:spcAft>
          <a:spcPts val="300"/>
        </a:spcAft>
        <a:buClr>
          <a:srgbClr val="0B4DA2"/>
        </a:buClr>
        <a:buSzPct val="100000"/>
        <a:buFont typeface="Calibri" panose="020F0502020204030204" pitchFamily="34" charset="0"/>
        <a:buChar char="◦"/>
        <a:defRPr sz="1100">
          <a:solidFill>
            <a:srgbClr val="404040"/>
          </a:solidFill>
          <a:latin typeface="+mn-lt"/>
          <a:ea typeface="+mn-ea"/>
        </a:defRPr>
      </a:lvl8pPr>
      <a:lvl9pPr marL="2527237" indent="-139697" algn="l" rtl="0" fontAlgn="base">
        <a:lnSpc>
          <a:spcPct val="90000"/>
        </a:lnSpc>
        <a:spcBef>
          <a:spcPts val="151"/>
        </a:spcBef>
        <a:spcAft>
          <a:spcPts val="300"/>
        </a:spcAft>
        <a:buClr>
          <a:srgbClr val="0B4DA2"/>
        </a:buClr>
        <a:buSzPct val="100000"/>
        <a:buFont typeface="Calibri" panose="020F0502020204030204" pitchFamily="34" charset="0"/>
        <a:buChar char="◦"/>
        <a:defRPr sz="1100">
          <a:solidFill>
            <a:srgbClr val="404040"/>
          </a:solidFill>
          <a:latin typeface="+mn-lt"/>
          <a:ea typeface="+mn-ea"/>
        </a:defRPr>
      </a:lvl9pPr>
    </p:bodyStyle>
    <p:otherStyle>
      <a:defPPr>
        <a:defRPr lang="zh-CN"/>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jpeg"/><Relationship Id="rId15" Type="http://schemas.openxmlformats.org/officeDocument/2006/relationships/image" Target="../media/image52.jpe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39.png"/></Relationships>
</file>

<file path=ppt/slides/_rels/slide17.xml.rels><?xml version="1.0" encoding="UTF-8" standalone="yes"?>
<Relationships xmlns="http://schemas.openxmlformats.org/package/2006/relationships"><Relationship Id="rId8" Type="http://schemas.openxmlformats.org/officeDocument/2006/relationships/image" Target="../media/image58.JP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10" Type="http://schemas.openxmlformats.org/officeDocument/2006/relationships/image" Target="../media/image60.png"/><Relationship Id="rId4" Type="http://schemas.openxmlformats.org/officeDocument/2006/relationships/image" Target="../media/image54.tif"/><Relationship Id="rId9" Type="http://schemas.openxmlformats.org/officeDocument/2006/relationships/image" Target="../media/image59.emf"/></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ieeexplore.ieee.org/abstract/document/9155534/" TargetMode="External"/><Relationship Id="rId5" Type="http://schemas.microsoft.com/office/2007/relationships/hdphoto" Target="../media/hdphoto3.wdp"/><Relationship Id="rId4" Type="http://schemas.openxmlformats.org/officeDocument/2006/relationships/image" Target="../media/image6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eg"/><Relationship Id="rId7"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microsoft.com/office/2007/relationships/hdphoto" Target="../media/hdphoto2.wdp"/><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2"/>
          <p:cNvSpPr txBox="1">
            <a:spLocks noGrp="1" noChangeArrowheads="1"/>
          </p:cNvSpPr>
          <p:nvPr>
            <p:ph type="ctrTitle"/>
          </p:nvPr>
        </p:nvSpPr>
        <p:spPr>
          <a:xfrm>
            <a:off x="3617879" y="2410673"/>
            <a:ext cx="7041766" cy="1107994"/>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fontAlgn="auto">
              <a:lnSpc>
                <a:spcPct val="150000"/>
              </a:lnSpc>
              <a:spcAft>
                <a:spcPts val="0"/>
              </a:spcAft>
              <a:defRPr/>
            </a:pPr>
            <a:r>
              <a:rPr lang="zh-CN" altLang="en-US" sz="4400" b="1" cap="all" dirty="0">
                <a:ln w="9000" cmpd="sng">
                  <a:solidFill>
                    <a:schemeClr val="accent4">
                      <a:shade val="50000"/>
                      <a:satMod val="120000"/>
                    </a:schemeClr>
                  </a:solidFill>
                  <a:prstDash val="solid"/>
                </a:ln>
                <a:solidFill>
                  <a:schemeClr val="tx2">
                    <a:lumMod val="60000"/>
                    <a:lumOff val="40000"/>
                  </a:schemeClr>
                </a:solidFill>
                <a:effectLst>
                  <a:outerShdw blurRad="38100" dist="38100" dir="2700000" algn="tl">
                    <a:srgbClr val="000000">
                      <a:alpha val="43137"/>
                    </a:srgbClr>
                  </a:outerShdw>
                  <a:reflection blurRad="12700" stA="28000" endPos="45000" dist="1000" dir="5400000" sy="-100000" algn="bl" rotWithShape="0"/>
                </a:effectLst>
                <a:latin typeface="微软雅黑" pitchFamily="34" charset="-122"/>
                <a:ea typeface="微软雅黑" pitchFamily="34" charset="-122"/>
              </a:rPr>
              <a:t>论文题目：*******</a:t>
            </a:r>
          </a:p>
        </p:txBody>
      </p:sp>
      <p:sp>
        <p:nvSpPr>
          <p:cNvPr id="9" name="Rectangle 476"/>
          <p:cNvSpPr txBox="1">
            <a:spLocks noChangeArrowheads="1"/>
          </p:cNvSpPr>
          <p:nvPr/>
        </p:nvSpPr>
        <p:spPr bwMode="auto">
          <a:xfrm>
            <a:off x="3363060" y="4603531"/>
            <a:ext cx="5954360" cy="1538301"/>
          </a:xfrm>
          <a:prstGeom prst="rect">
            <a:avLst/>
          </a:prstGeom>
          <a:noFill/>
          <a:ln>
            <a:noFill/>
          </a:ln>
        </p:spPr>
        <p:txBody>
          <a:bodyPr vert="horz" wrap="square" lIns="0" tIns="45719" rIns="0" bIns="45719" numCol="1" anchor="t" anchorCtr="0" compatLnSpc="1"/>
          <a:lstStyle/>
          <a:p>
            <a:pPr algn="ctr" defTabSz="914377" eaLnBrk="1" hangingPunct="1">
              <a:lnSpc>
                <a:spcPct val="150000"/>
              </a:lnSpc>
              <a:spcBef>
                <a:spcPts val="900"/>
              </a:spcBef>
              <a:spcAft>
                <a:spcPts val="151"/>
              </a:spcAft>
              <a:buClr>
                <a:srgbClr val="0B4DA2"/>
              </a:buClr>
              <a:buSzPct val="100000"/>
            </a:pPr>
            <a:r>
              <a:rPr lang="zh-CN" altLang="en-US" sz="3600" b="1" kern="0" spc="300" dirty="0">
                <a:solidFill>
                  <a:srgbClr val="0000CC"/>
                </a:solidFill>
                <a:latin typeface="微软雅黑" panose="020B0503020204020204" pitchFamily="34" charset="-122"/>
                <a:ea typeface="微软雅黑" panose="020B0503020204020204" pitchFamily="34" charset="-122"/>
              </a:rPr>
              <a:t>姓名</a:t>
            </a:r>
            <a:endParaRPr lang="en-US" altLang="zh-CN" sz="3600" b="1" kern="0" spc="300" dirty="0">
              <a:solidFill>
                <a:srgbClr val="0000CC"/>
              </a:solidFill>
              <a:latin typeface="微软雅黑" panose="020B0503020204020204" pitchFamily="34" charset="-122"/>
              <a:ea typeface="微软雅黑" panose="020B0503020204020204" pitchFamily="34" charset="-122"/>
            </a:endParaRPr>
          </a:p>
          <a:p>
            <a:pPr algn="ctr" defTabSz="914377" eaLnBrk="1" hangingPunct="1">
              <a:lnSpc>
                <a:spcPct val="150000"/>
              </a:lnSpc>
              <a:spcBef>
                <a:spcPts val="900"/>
              </a:spcBef>
              <a:spcAft>
                <a:spcPts val="151"/>
              </a:spcAft>
              <a:buClr>
                <a:srgbClr val="0B4DA2"/>
              </a:buClr>
              <a:buSzPct val="100000"/>
            </a:pPr>
            <a:r>
              <a:rPr lang="zh-CN" altLang="en-US" sz="2000" b="1" kern="0" spc="300" dirty="0">
                <a:solidFill>
                  <a:srgbClr val="0000CC"/>
                </a:solidFill>
                <a:latin typeface="楷体" pitchFamily="49" charset="-122"/>
                <a:ea typeface="楷体" pitchFamily="49" charset="-122"/>
              </a:rPr>
              <a:t>工作单位</a:t>
            </a:r>
            <a:endParaRPr lang="en-US" altLang="zh-CN" sz="2000" b="1" kern="0" spc="300" dirty="0">
              <a:solidFill>
                <a:srgbClr val="0000CC"/>
              </a:solidFill>
              <a:latin typeface="楷体" pitchFamily="49" charset="-122"/>
              <a:ea typeface="楷体" pitchFamily="49" charset="-122"/>
            </a:endParaRPr>
          </a:p>
        </p:txBody>
      </p:sp>
      <p:pic>
        <p:nvPicPr>
          <p:cNvPr id="24" name="Picture 1" descr="E:\shu\paper review\世界人工智能大会\2021\人工智能大会logo.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Lst>
          </a:blip>
          <a:srcRect l="20361" r="1416"/>
          <a:stretch>
            <a:fillRect/>
          </a:stretch>
        </p:blipFill>
        <p:spPr bwMode="auto">
          <a:xfrm>
            <a:off x="13835" y="1"/>
            <a:ext cx="12205590" cy="6858000"/>
          </a:xfrm>
          <a:prstGeom prst="rect">
            <a:avLst/>
          </a:prstGeom>
          <a:noFill/>
        </p:spPr>
      </p:pic>
      <p:sp>
        <p:nvSpPr>
          <p:cNvPr id="25" name="TextBox 24"/>
          <p:cNvSpPr txBox="1"/>
          <p:nvPr/>
        </p:nvSpPr>
        <p:spPr>
          <a:xfrm>
            <a:off x="1103825" y="1899379"/>
            <a:ext cx="9994211" cy="3970318"/>
          </a:xfrm>
          <a:prstGeom prst="rect">
            <a:avLst/>
          </a:prstGeom>
          <a:noFill/>
        </p:spPr>
        <p:txBody>
          <a:bodyPr wrap="none" rtlCol="0">
            <a:spAutoFit/>
          </a:bodyPr>
          <a:lstStyle/>
          <a:p>
            <a:pPr algn="ctr"/>
            <a:r>
              <a:rPr lang="zh-CN" altLang="en-US" sz="6000" b="1" dirty="0">
                <a:solidFill>
                  <a:schemeClr val="bg1"/>
                </a:solidFill>
              </a:rPr>
              <a:t>基于深度学习和电磁信号的</a:t>
            </a:r>
            <a:endParaRPr lang="en-US" altLang="zh-CN" sz="6000" b="1" dirty="0">
              <a:solidFill>
                <a:schemeClr val="bg1"/>
              </a:solidFill>
            </a:endParaRPr>
          </a:p>
          <a:p>
            <a:pPr algn="ctr"/>
            <a:r>
              <a:rPr lang="zh-CN" altLang="en-US" sz="6000" b="1" dirty="0">
                <a:solidFill>
                  <a:schemeClr val="bg1"/>
                </a:solidFill>
              </a:rPr>
              <a:t>新型用户认证系统</a:t>
            </a:r>
            <a:endParaRPr lang="en-US" altLang="zh-CN" sz="6000" b="1" dirty="0">
              <a:solidFill>
                <a:schemeClr val="bg1"/>
              </a:solidFill>
            </a:endParaRPr>
          </a:p>
          <a:p>
            <a:endParaRPr lang="en-US" altLang="zh-CN" sz="3600" b="1" dirty="0">
              <a:solidFill>
                <a:schemeClr val="bg1"/>
              </a:solidFill>
            </a:endParaRPr>
          </a:p>
          <a:p>
            <a:pPr algn="ctr"/>
            <a:r>
              <a:rPr lang="en-US" altLang="zh-CN" sz="4800" b="1" dirty="0">
                <a:solidFill>
                  <a:schemeClr val="bg1"/>
                </a:solidFill>
              </a:rPr>
              <a:t>    IEEE INFOCOM 2020   </a:t>
            </a:r>
          </a:p>
          <a:p>
            <a:pPr algn="ctr"/>
            <a:r>
              <a:rPr lang="zh-CN" altLang="en-US" sz="4800" b="1" dirty="0">
                <a:solidFill>
                  <a:schemeClr val="bg1"/>
                </a:solidFill>
              </a:rPr>
              <a:t>上海交通大学 杨岚青</a:t>
            </a:r>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0129" y="366864"/>
            <a:ext cx="2065201" cy="36464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方法和挑战</a:t>
            </a:r>
          </a:p>
        </p:txBody>
      </p:sp>
      <p:sp>
        <p:nvSpPr>
          <p:cNvPr id="12" name="矩形 11">
            <a:extLst>
              <a:ext uri="{FF2B5EF4-FFF2-40B4-BE49-F238E27FC236}">
                <a16:creationId xmlns:a16="http://schemas.microsoft.com/office/drawing/2014/main" id="{A21D15BF-9340-471E-BAD8-73C727F28FB6}"/>
              </a:ext>
            </a:extLst>
          </p:cNvPr>
          <p:cNvSpPr/>
          <p:nvPr/>
        </p:nvSpPr>
        <p:spPr>
          <a:xfrm>
            <a:off x="660400" y="1325915"/>
            <a:ext cx="7463903" cy="515847"/>
          </a:xfrm>
          <a:prstGeom prst="rect">
            <a:avLst/>
          </a:prstGeom>
        </p:spPr>
        <p:txBody>
          <a:bodyPr wrap="none">
            <a:spAutoFit/>
          </a:bodyPr>
          <a:lstStyle/>
          <a:p>
            <a:pPr>
              <a:lnSpc>
                <a:spcPct val="85000"/>
              </a:lnSpc>
            </a:pPr>
            <a:r>
              <a:rPr lang="zh-CN" altLang="en-US" sz="3200" b="1" dirty="0">
                <a:solidFill>
                  <a:srgbClr val="0B4DA2"/>
                </a:solidFill>
                <a:latin typeface="+mn-lt"/>
                <a:ea typeface="等线" panose="02010600030101010101" pitchFamily="2" charset="-122"/>
                <a:cs typeface="+mj-cs"/>
              </a:rPr>
              <a:t>方法二： 提出</a:t>
            </a:r>
            <a:r>
              <a:rPr lang="en-US" altLang="zh-CN" sz="3200" b="1" dirty="0" err="1">
                <a:solidFill>
                  <a:srgbClr val="0B4DA2"/>
                </a:solidFill>
                <a:latin typeface="+mn-lt"/>
                <a:ea typeface="等线" panose="02010600030101010101" pitchFamily="2" charset="-122"/>
                <a:cs typeface="+mj-cs"/>
              </a:rPr>
              <a:t>nlcCNN</a:t>
            </a:r>
            <a:r>
              <a:rPr lang="zh-CN" altLang="en-US" sz="3200" b="1" dirty="0">
                <a:solidFill>
                  <a:srgbClr val="0B4DA2"/>
                </a:solidFill>
                <a:latin typeface="+mn-lt"/>
                <a:ea typeface="等线" panose="02010600030101010101" pitchFamily="2" charset="-122"/>
                <a:cs typeface="+mj-cs"/>
              </a:rPr>
              <a:t>关联结构挖掘算法</a:t>
            </a:r>
          </a:p>
        </p:txBody>
      </p:sp>
      <p:pic>
        <p:nvPicPr>
          <p:cNvPr id="3" name="图片 2">
            <a:extLst>
              <a:ext uri="{FF2B5EF4-FFF2-40B4-BE49-F238E27FC236}">
                <a16:creationId xmlns:a16="http://schemas.microsoft.com/office/drawing/2014/main" id="{7D11D449-1745-4A9A-992D-1C407A5400DA}"/>
              </a:ext>
            </a:extLst>
          </p:cNvPr>
          <p:cNvPicPr>
            <a:picLocks noChangeAspect="1"/>
          </p:cNvPicPr>
          <p:nvPr/>
        </p:nvPicPr>
        <p:blipFill>
          <a:blip r:embed="rId3"/>
          <a:stretch>
            <a:fillRect/>
          </a:stretch>
        </p:blipFill>
        <p:spPr>
          <a:xfrm>
            <a:off x="-42530" y="3122024"/>
            <a:ext cx="7506434" cy="2410062"/>
          </a:xfrm>
          <a:prstGeom prst="rect">
            <a:avLst/>
          </a:prstGeom>
        </p:spPr>
      </p:pic>
      <p:pic>
        <p:nvPicPr>
          <p:cNvPr id="13" name="图片 12">
            <a:extLst>
              <a:ext uri="{FF2B5EF4-FFF2-40B4-BE49-F238E27FC236}">
                <a16:creationId xmlns:a16="http://schemas.microsoft.com/office/drawing/2014/main" id="{3894B0AF-1E43-4FCE-89FB-B420F2C70306}"/>
              </a:ext>
            </a:extLst>
          </p:cNvPr>
          <p:cNvPicPr>
            <a:picLocks noChangeAspect="1"/>
          </p:cNvPicPr>
          <p:nvPr/>
        </p:nvPicPr>
        <p:blipFill>
          <a:blip r:embed="rId4"/>
          <a:stretch>
            <a:fillRect/>
          </a:stretch>
        </p:blipFill>
        <p:spPr>
          <a:xfrm>
            <a:off x="7624718" y="1950685"/>
            <a:ext cx="4257675" cy="3581400"/>
          </a:xfrm>
          <a:prstGeom prst="rect">
            <a:avLst/>
          </a:prstGeom>
        </p:spPr>
      </p:pic>
      <p:sp>
        <p:nvSpPr>
          <p:cNvPr id="14" name="文本框 13">
            <a:extLst>
              <a:ext uri="{FF2B5EF4-FFF2-40B4-BE49-F238E27FC236}">
                <a16:creationId xmlns:a16="http://schemas.microsoft.com/office/drawing/2014/main" id="{4C3B8AA3-A93E-4DE8-9D53-966051296FC3}"/>
              </a:ext>
            </a:extLst>
          </p:cNvPr>
          <p:cNvSpPr txBox="1"/>
          <p:nvPr/>
        </p:nvSpPr>
        <p:spPr>
          <a:xfrm>
            <a:off x="2773959" y="5695406"/>
            <a:ext cx="2985113" cy="523220"/>
          </a:xfrm>
          <a:prstGeom prst="rect">
            <a:avLst/>
          </a:prstGeom>
          <a:noFill/>
        </p:spPr>
        <p:txBody>
          <a:bodyPr wrap="none" rtlCol="0">
            <a:spAutoFit/>
          </a:bodyPr>
          <a:lstStyle/>
          <a:p>
            <a:r>
              <a:rPr lang="en-US" altLang="zh-CN" sz="2800" dirty="0" err="1">
                <a:latin typeface="等线" panose="02010600030101010101" pitchFamily="2" charset="-122"/>
                <a:ea typeface="等线" panose="02010600030101010101" pitchFamily="2" charset="-122"/>
              </a:rPr>
              <a:t>nlc</a:t>
            </a:r>
            <a:r>
              <a:rPr lang="en-US" altLang="zh-CN" sz="2800" dirty="0">
                <a:latin typeface="等线" panose="02010600030101010101" pitchFamily="2" charset="-122"/>
                <a:ea typeface="等线" panose="02010600030101010101" pitchFamily="2" charset="-122"/>
              </a:rPr>
              <a:t>-CNN</a:t>
            </a:r>
            <a:r>
              <a:rPr lang="zh-CN" altLang="en-US" sz="2800" dirty="0">
                <a:latin typeface="等线" panose="02010600030101010101" pitchFamily="2" charset="-122"/>
                <a:ea typeface="等线" panose="02010600030101010101" pitchFamily="2" charset="-122"/>
              </a:rPr>
              <a:t>系统结构</a:t>
            </a:r>
          </a:p>
        </p:txBody>
      </p:sp>
      <p:sp>
        <p:nvSpPr>
          <p:cNvPr id="15" name="文本框 14">
            <a:extLst>
              <a:ext uri="{FF2B5EF4-FFF2-40B4-BE49-F238E27FC236}">
                <a16:creationId xmlns:a16="http://schemas.microsoft.com/office/drawing/2014/main" id="{583DDF97-641E-4707-970A-9806333BC15A}"/>
              </a:ext>
            </a:extLst>
          </p:cNvPr>
          <p:cNvSpPr txBox="1"/>
          <p:nvPr/>
        </p:nvSpPr>
        <p:spPr>
          <a:xfrm>
            <a:off x="7994748" y="5695406"/>
            <a:ext cx="2985113" cy="523220"/>
          </a:xfrm>
          <a:prstGeom prst="rect">
            <a:avLst/>
          </a:prstGeom>
          <a:noFill/>
        </p:spPr>
        <p:txBody>
          <a:bodyPr wrap="none" rtlCol="0">
            <a:spAutoFit/>
          </a:bodyPr>
          <a:lstStyle/>
          <a:p>
            <a:r>
              <a:rPr lang="en-US" altLang="zh-CN" sz="2800" dirty="0" err="1">
                <a:latin typeface="等线" panose="02010600030101010101" pitchFamily="2" charset="-122"/>
                <a:ea typeface="等线" panose="02010600030101010101" pitchFamily="2" charset="-122"/>
              </a:rPr>
              <a:t>nlc</a:t>
            </a:r>
            <a:r>
              <a:rPr lang="en-US" altLang="zh-CN" sz="2800" dirty="0">
                <a:latin typeface="等线" panose="02010600030101010101" pitchFamily="2" charset="-122"/>
                <a:ea typeface="等线" panose="02010600030101010101" pitchFamily="2" charset="-122"/>
              </a:rPr>
              <a:t>-CNN</a:t>
            </a:r>
            <a:r>
              <a:rPr lang="zh-CN" altLang="en-US" sz="2800" dirty="0">
                <a:latin typeface="等线" panose="02010600030101010101" pitchFamily="2" charset="-122"/>
                <a:ea typeface="等线" panose="02010600030101010101" pitchFamily="2" charset="-122"/>
              </a:rPr>
              <a:t>网络结构</a:t>
            </a:r>
          </a:p>
        </p:txBody>
      </p:sp>
    </p:spTree>
    <p:extLst>
      <p:ext uri="{BB962C8B-B14F-4D97-AF65-F5344CB8AC3E}">
        <p14:creationId xmlns:p14="http://schemas.microsoft.com/office/powerpoint/2010/main" val="1712726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E1A81D-A9E2-4D61-8E8B-59C93C797CC0}"/>
              </a:ext>
            </a:extLst>
          </p:cNvPr>
          <p:cNvSpPr>
            <a:spLocks noGrp="1"/>
          </p:cNvSpPr>
          <p:nvPr>
            <p:ph type="title"/>
          </p:nvPr>
        </p:nvSpPr>
        <p:spPr/>
        <p:txBody>
          <a:bodyPr/>
          <a:lstStyle/>
          <a:p>
            <a:r>
              <a:rPr lang="zh-CN" altLang="en-US" dirty="0">
                <a:latin typeface="+mn-lt"/>
              </a:rPr>
              <a:t>方法和挑战</a:t>
            </a:r>
          </a:p>
        </p:txBody>
      </p:sp>
      <p:sp>
        <p:nvSpPr>
          <p:cNvPr id="4" name="矩形 3">
            <a:extLst>
              <a:ext uri="{FF2B5EF4-FFF2-40B4-BE49-F238E27FC236}">
                <a16:creationId xmlns:a16="http://schemas.microsoft.com/office/drawing/2014/main" id="{71676612-E972-4D58-9D9F-000D7CDEBC95}"/>
              </a:ext>
            </a:extLst>
          </p:cNvPr>
          <p:cNvSpPr/>
          <p:nvPr/>
        </p:nvSpPr>
        <p:spPr>
          <a:xfrm>
            <a:off x="601918" y="1389407"/>
            <a:ext cx="10483960" cy="510909"/>
          </a:xfrm>
          <a:prstGeom prst="rect">
            <a:avLst/>
          </a:prstGeom>
        </p:spPr>
        <p:txBody>
          <a:bodyPr wrap="none">
            <a:spAutoFit/>
          </a:bodyPr>
          <a:lstStyle/>
          <a:p>
            <a:pPr>
              <a:lnSpc>
                <a:spcPct val="85000"/>
              </a:lnSpc>
            </a:pPr>
            <a:r>
              <a:rPr lang="zh-CN" altLang="en-US" sz="3200" b="1" dirty="0">
                <a:solidFill>
                  <a:srgbClr val="0B4DA2"/>
                </a:solidFill>
                <a:latin typeface="等线" panose="02010600030101010101" pitchFamily="2" charset="-122"/>
                <a:ea typeface="等线" panose="02010600030101010101" pitchFamily="2" charset="-122"/>
                <a:cs typeface="+mj-cs"/>
              </a:rPr>
              <a:t>挑战三：信号存在层次依赖，用户长期行为模式难以刻画</a:t>
            </a:r>
          </a:p>
        </p:txBody>
      </p:sp>
      <p:pic>
        <p:nvPicPr>
          <p:cNvPr id="5" name="内容占位符 3">
            <a:extLst>
              <a:ext uri="{FF2B5EF4-FFF2-40B4-BE49-F238E27FC236}">
                <a16:creationId xmlns:a16="http://schemas.microsoft.com/office/drawing/2014/main" id="{1F13F45F-A11C-4055-9722-24F94C119C0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2070" y="2646401"/>
            <a:ext cx="4966778" cy="3414660"/>
          </a:xfrm>
        </p:spPr>
      </p:pic>
      <p:grpSp>
        <p:nvGrpSpPr>
          <p:cNvPr id="55" name="组合 54">
            <a:extLst>
              <a:ext uri="{FF2B5EF4-FFF2-40B4-BE49-F238E27FC236}">
                <a16:creationId xmlns:a16="http://schemas.microsoft.com/office/drawing/2014/main" id="{E3C8EDC9-D3DD-4FB2-B420-ABB7FBF33029}"/>
              </a:ext>
            </a:extLst>
          </p:cNvPr>
          <p:cNvGrpSpPr/>
          <p:nvPr/>
        </p:nvGrpSpPr>
        <p:grpSpPr>
          <a:xfrm>
            <a:off x="4227896" y="2293631"/>
            <a:ext cx="7820182" cy="3995140"/>
            <a:chOff x="4227896" y="2293631"/>
            <a:chExt cx="7820182" cy="3995140"/>
          </a:xfrm>
        </p:grpSpPr>
        <p:sp>
          <p:nvSpPr>
            <p:cNvPr id="6" name="椭圆 5">
              <a:extLst>
                <a:ext uri="{FF2B5EF4-FFF2-40B4-BE49-F238E27FC236}">
                  <a16:creationId xmlns:a16="http://schemas.microsoft.com/office/drawing/2014/main" id="{868501CE-48D4-4D5B-AEC9-8EF6D1E8A942}"/>
                </a:ext>
              </a:extLst>
            </p:cNvPr>
            <p:cNvSpPr/>
            <p:nvPr/>
          </p:nvSpPr>
          <p:spPr>
            <a:xfrm>
              <a:off x="8978158" y="2998350"/>
              <a:ext cx="1469350" cy="563703"/>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a:extLst>
                <a:ext uri="{FF2B5EF4-FFF2-40B4-BE49-F238E27FC236}">
                  <a16:creationId xmlns:a16="http://schemas.microsoft.com/office/drawing/2014/main" id="{3ACA2345-0A83-4AE0-80EF-BC608686917F}"/>
                </a:ext>
              </a:extLst>
            </p:cNvPr>
            <p:cNvSpPr/>
            <p:nvPr/>
          </p:nvSpPr>
          <p:spPr>
            <a:xfrm>
              <a:off x="9012096" y="5083133"/>
              <a:ext cx="1469350" cy="563703"/>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a:extLst>
                <a:ext uri="{FF2B5EF4-FFF2-40B4-BE49-F238E27FC236}">
                  <a16:creationId xmlns:a16="http://schemas.microsoft.com/office/drawing/2014/main" id="{741793AF-E735-4F31-9603-868F1479D96F}"/>
                </a:ext>
              </a:extLst>
            </p:cNvPr>
            <p:cNvSpPr/>
            <p:nvPr/>
          </p:nvSpPr>
          <p:spPr>
            <a:xfrm>
              <a:off x="9012096" y="3721448"/>
              <a:ext cx="1469350" cy="563703"/>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右中括号 8">
              <a:extLst>
                <a:ext uri="{FF2B5EF4-FFF2-40B4-BE49-F238E27FC236}">
                  <a16:creationId xmlns:a16="http://schemas.microsoft.com/office/drawing/2014/main" id="{0352938E-033C-48CB-AC91-BEC9BC0D1A41}"/>
                </a:ext>
              </a:extLst>
            </p:cNvPr>
            <p:cNvSpPr/>
            <p:nvPr/>
          </p:nvSpPr>
          <p:spPr>
            <a:xfrm>
              <a:off x="10510202" y="3247387"/>
              <a:ext cx="326295" cy="2113386"/>
            </a:xfrm>
            <a:prstGeom prst="rightBracket">
              <a:avLst/>
            </a:prstGeom>
            <a:ln w="190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66C4FDBA-2D65-4073-8BE2-03D13674E649}"/>
                </a:ext>
              </a:extLst>
            </p:cNvPr>
            <p:cNvSpPr txBox="1"/>
            <p:nvPr/>
          </p:nvSpPr>
          <p:spPr>
            <a:xfrm>
              <a:off x="10799911" y="4222415"/>
              <a:ext cx="1037465" cy="830997"/>
            </a:xfrm>
            <a:prstGeom prst="rect">
              <a:avLst/>
            </a:prstGeom>
            <a:noFill/>
          </p:spPr>
          <p:txBody>
            <a:bodyPr wrap="none" rtlCol="0">
              <a:spAutoFit/>
            </a:bodyPr>
            <a:lstStyle/>
            <a:p>
              <a:pPr algn="ctr"/>
              <a:r>
                <a:rPr lang="en-US" altLang="zh-CN" sz="2400" dirty="0">
                  <a:solidFill>
                    <a:srgbClr val="FF0000"/>
                  </a:solidFill>
                  <a:latin typeface="+mn-lt"/>
                  <a:cs typeface="Calibri" panose="020F0502020204030204" pitchFamily="34" charset="0"/>
                </a:rPr>
                <a:t>More </a:t>
              </a:r>
            </a:p>
            <a:p>
              <a:pPr algn="ctr"/>
              <a:r>
                <a:rPr lang="en-US" altLang="zh-CN" sz="2400" dirty="0">
                  <a:solidFill>
                    <a:srgbClr val="FF0000"/>
                  </a:solidFill>
                  <a:latin typeface="+mn-lt"/>
                  <a:cs typeface="Calibri" panose="020F0502020204030204" pitchFamily="34" charset="0"/>
                </a:rPr>
                <a:t>Similar</a:t>
              </a:r>
              <a:endParaRPr lang="zh-CN" altLang="en-US" sz="2400" dirty="0">
                <a:solidFill>
                  <a:srgbClr val="FF0000"/>
                </a:solidFill>
                <a:latin typeface="+mn-lt"/>
                <a:cs typeface="Calibri" panose="020F0502020204030204" pitchFamily="34" charset="0"/>
              </a:endParaRPr>
            </a:p>
          </p:txBody>
        </p:sp>
        <p:sp>
          <p:nvSpPr>
            <p:cNvPr id="11" name="右中括号 10">
              <a:extLst>
                <a:ext uri="{FF2B5EF4-FFF2-40B4-BE49-F238E27FC236}">
                  <a16:creationId xmlns:a16="http://schemas.microsoft.com/office/drawing/2014/main" id="{8EA01AFF-3477-4E74-9D8D-D328D1391490}"/>
                </a:ext>
              </a:extLst>
            </p:cNvPr>
            <p:cNvSpPr/>
            <p:nvPr/>
          </p:nvSpPr>
          <p:spPr>
            <a:xfrm>
              <a:off x="10510129" y="3228202"/>
              <a:ext cx="511500" cy="761240"/>
            </a:xfrm>
            <a:prstGeom prst="rightBracket">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580BD196-2FC1-40C6-A683-76655E60C531}"/>
                </a:ext>
              </a:extLst>
            </p:cNvPr>
            <p:cNvSpPr txBox="1"/>
            <p:nvPr/>
          </p:nvSpPr>
          <p:spPr>
            <a:xfrm>
              <a:off x="11010615" y="3073710"/>
              <a:ext cx="1037463" cy="830997"/>
            </a:xfrm>
            <a:prstGeom prst="rect">
              <a:avLst/>
            </a:prstGeom>
            <a:noFill/>
          </p:spPr>
          <p:txBody>
            <a:bodyPr wrap="none" rtlCol="0">
              <a:spAutoFit/>
            </a:bodyPr>
            <a:lstStyle/>
            <a:p>
              <a:pPr algn="ctr"/>
              <a:r>
                <a:rPr lang="en-US" altLang="zh-CN" sz="2400" dirty="0">
                  <a:solidFill>
                    <a:srgbClr val="FF0000"/>
                  </a:solidFill>
                  <a:latin typeface="+mn-lt"/>
                  <a:cs typeface="Calibri" panose="020F0502020204030204" pitchFamily="34" charset="0"/>
                </a:rPr>
                <a:t>Less</a:t>
              </a:r>
            </a:p>
            <a:p>
              <a:pPr algn="ctr"/>
              <a:r>
                <a:rPr lang="en-US" altLang="zh-CN" sz="2400" dirty="0">
                  <a:solidFill>
                    <a:srgbClr val="FF0000"/>
                  </a:solidFill>
                  <a:latin typeface="+mn-lt"/>
                  <a:cs typeface="Calibri" panose="020F0502020204030204" pitchFamily="34" charset="0"/>
                </a:rPr>
                <a:t>Similar</a:t>
              </a:r>
              <a:endParaRPr lang="zh-CN" altLang="en-US" sz="2400" dirty="0">
                <a:solidFill>
                  <a:srgbClr val="FF0000"/>
                </a:solidFill>
                <a:latin typeface="+mn-lt"/>
                <a:cs typeface="Calibri" panose="020F0502020204030204" pitchFamily="34" charset="0"/>
              </a:endParaRPr>
            </a:p>
          </p:txBody>
        </p:sp>
        <p:grpSp>
          <p:nvGrpSpPr>
            <p:cNvPr id="13" name="组合 12">
              <a:extLst>
                <a:ext uri="{FF2B5EF4-FFF2-40B4-BE49-F238E27FC236}">
                  <a16:creationId xmlns:a16="http://schemas.microsoft.com/office/drawing/2014/main" id="{2847259D-40AB-4087-BFBA-A93BE399CA08}"/>
                </a:ext>
              </a:extLst>
            </p:cNvPr>
            <p:cNvGrpSpPr/>
            <p:nvPr/>
          </p:nvGrpSpPr>
          <p:grpSpPr>
            <a:xfrm>
              <a:off x="4227896" y="2293631"/>
              <a:ext cx="6219612" cy="3995140"/>
              <a:chOff x="4345462" y="2293631"/>
              <a:chExt cx="6219612" cy="3995140"/>
            </a:xfrm>
          </p:grpSpPr>
          <p:sp>
            <p:nvSpPr>
              <p:cNvPr id="14" name="文本框 13">
                <a:extLst>
                  <a:ext uri="{FF2B5EF4-FFF2-40B4-BE49-F238E27FC236}">
                    <a16:creationId xmlns:a16="http://schemas.microsoft.com/office/drawing/2014/main" id="{BED253BA-99A0-4172-AF81-C3AA41B4A920}"/>
                  </a:ext>
                </a:extLst>
              </p:cNvPr>
              <p:cNvSpPr txBox="1"/>
              <p:nvPr/>
            </p:nvSpPr>
            <p:spPr>
              <a:xfrm>
                <a:off x="4345462" y="3031942"/>
                <a:ext cx="922047" cy="430887"/>
              </a:xfrm>
              <a:prstGeom prst="rect">
                <a:avLst/>
              </a:prstGeom>
              <a:noFill/>
            </p:spPr>
            <p:txBody>
              <a:bodyPr wrap="none" rtlCol="0">
                <a:spAutoFit/>
              </a:bodyPr>
              <a:lstStyle/>
              <a:p>
                <a:r>
                  <a:rPr lang="en-US" altLang="zh-CN" sz="2200" dirty="0">
                    <a:latin typeface="+mn-lt"/>
                    <a:cs typeface="Calibri" panose="020F0502020204030204" pitchFamily="34" charset="0"/>
                  </a:rPr>
                  <a:t>User 1</a:t>
                </a:r>
                <a:endParaRPr lang="zh-CN" altLang="en-US" sz="2200" dirty="0">
                  <a:latin typeface="+mn-lt"/>
                  <a:cs typeface="Calibri" panose="020F0502020204030204" pitchFamily="34" charset="0"/>
                </a:endParaRPr>
              </a:p>
            </p:txBody>
          </p:sp>
          <p:sp>
            <p:nvSpPr>
              <p:cNvPr id="15" name="文本框 14">
                <a:extLst>
                  <a:ext uri="{FF2B5EF4-FFF2-40B4-BE49-F238E27FC236}">
                    <a16:creationId xmlns:a16="http://schemas.microsoft.com/office/drawing/2014/main" id="{2016629E-7D3F-4124-B35D-DB663A564F66}"/>
                  </a:ext>
                </a:extLst>
              </p:cNvPr>
              <p:cNvSpPr txBox="1"/>
              <p:nvPr/>
            </p:nvSpPr>
            <p:spPr>
              <a:xfrm>
                <a:off x="4345462" y="5103561"/>
                <a:ext cx="922047" cy="430887"/>
              </a:xfrm>
              <a:prstGeom prst="rect">
                <a:avLst/>
              </a:prstGeom>
              <a:noFill/>
            </p:spPr>
            <p:txBody>
              <a:bodyPr wrap="none" rtlCol="0">
                <a:spAutoFit/>
              </a:bodyPr>
              <a:lstStyle/>
              <a:p>
                <a:r>
                  <a:rPr lang="en-US" altLang="zh-CN" sz="2200" dirty="0">
                    <a:latin typeface="+mn-lt"/>
                    <a:cs typeface="Calibri" panose="020F0502020204030204" pitchFamily="34" charset="0"/>
                  </a:rPr>
                  <a:t>User 2</a:t>
                </a:r>
                <a:endParaRPr lang="zh-CN" altLang="en-US" sz="2200" dirty="0">
                  <a:latin typeface="+mn-lt"/>
                  <a:cs typeface="Calibri" panose="020F0502020204030204" pitchFamily="34" charset="0"/>
                </a:endParaRPr>
              </a:p>
            </p:txBody>
          </p:sp>
          <p:grpSp>
            <p:nvGrpSpPr>
              <p:cNvPr id="16" name="组合 15">
                <a:extLst>
                  <a:ext uri="{FF2B5EF4-FFF2-40B4-BE49-F238E27FC236}">
                    <a16:creationId xmlns:a16="http://schemas.microsoft.com/office/drawing/2014/main" id="{9FAE6231-289C-4EA8-96F9-747CC401D94E}"/>
                  </a:ext>
                </a:extLst>
              </p:cNvPr>
              <p:cNvGrpSpPr/>
              <p:nvPr/>
            </p:nvGrpSpPr>
            <p:grpSpPr>
              <a:xfrm>
                <a:off x="5304384" y="2293631"/>
                <a:ext cx="5260690" cy="3995140"/>
                <a:chOff x="5304384" y="2293631"/>
                <a:chExt cx="5260690" cy="3995140"/>
              </a:xfrm>
            </p:grpSpPr>
            <p:sp>
              <p:nvSpPr>
                <p:cNvPr id="17" name="椭圆 16">
                  <a:extLst>
                    <a:ext uri="{FF2B5EF4-FFF2-40B4-BE49-F238E27FC236}">
                      <a16:creationId xmlns:a16="http://schemas.microsoft.com/office/drawing/2014/main" id="{5784D06D-47B2-4F4F-B993-D8F4CA34EE84}"/>
                    </a:ext>
                  </a:extLst>
                </p:cNvPr>
                <p:cNvSpPr/>
                <p:nvPr/>
              </p:nvSpPr>
              <p:spPr>
                <a:xfrm>
                  <a:off x="5304384" y="3155946"/>
                  <a:ext cx="182880" cy="1828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cs typeface="Calibri" panose="020F0502020204030204" pitchFamily="34" charset="0"/>
                  </a:endParaRPr>
                </a:p>
              </p:txBody>
            </p:sp>
            <p:sp>
              <p:nvSpPr>
                <p:cNvPr id="18" name="椭圆 17">
                  <a:extLst>
                    <a:ext uri="{FF2B5EF4-FFF2-40B4-BE49-F238E27FC236}">
                      <a16:creationId xmlns:a16="http://schemas.microsoft.com/office/drawing/2014/main" id="{005D5DFD-FE8C-4129-95C7-BEE887C8E1AE}"/>
                    </a:ext>
                  </a:extLst>
                </p:cNvPr>
                <p:cNvSpPr/>
                <p:nvPr/>
              </p:nvSpPr>
              <p:spPr>
                <a:xfrm>
                  <a:off x="6679906" y="2443386"/>
                  <a:ext cx="182880" cy="1828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cs typeface="Calibri" panose="020F0502020204030204" pitchFamily="34" charset="0"/>
                  </a:endParaRPr>
                </a:p>
              </p:txBody>
            </p:sp>
            <p:cxnSp>
              <p:nvCxnSpPr>
                <p:cNvPr id="19" name="直接箭头连接符 18">
                  <a:extLst>
                    <a:ext uri="{FF2B5EF4-FFF2-40B4-BE49-F238E27FC236}">
                      <a16:creationId xmlns:a16="http://schemas.microsoft.com/office/drawing/2014/main" id="{62BC2F26-90DF-49A8-B014-DC36BC88217F}"/>
                    </a:ext>
                  </a:extLst>
                </p:cNvPr>
                <p:cNvCxnSpPr>
                  <a:cxnSpLocks/>
                  <a:stCxn id="17" idx="6"/>
                  <a:endCxn id="18" idx="2"/>
                </p:cNvCxnSpPr>
                <p:nvPr/>
              </p:nvCxnSpPr>
              <p:spPr>
                <a:xfrm flipV="1">
                  <a:off x="5487264" y="2534826"/>
                  <a:ext cx="1192642" cy="71256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a:extLst>
                    <a:ext uri="{FF2B5EF4-FFF2-40B4-BE49-F238E27FC236}">
                      <a16:creationId xmlns:a16="http://schemas.microsoft.com/office/drawing/2014/main" id="{656C2C07-74F0-4961-BEF9-9158D3FFB675}"/>
                    </a:ext>
                  </a:extLst>
                </p:cNvPr>
                <p:cNvCxnSpPr>
                  <a:cxnSpLocks/>
                  <a:stCxn id="17" idx="6"/>
                  <a:endCxn id="23" idx="2"/>
                </p:cNvCxnSpPr>
                <p:nvPr/>
              </p:nvCxnSpPr>
              <p:spPr>
                <a:xfrm>
                  <a:off x="5487264" y="3247386"/>
                  <a:ext cx="119264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文本框 20">
                  <a:extLst>
                    <a:ext uri="{FF2B5EF4-FFF2-40B4-BE49-F238E27FC236}">
                      <a16:creationId xmlns:a16="http://schemas.microsoft.com/office/drawing/2014/main" id="{C2C7A976-E86C-43BE-BC81-DE13123B0C18}"/>
                    </a:ext>
                  </a:extLst>
                </p:cNvPr>
                <p:cNvSpPr txBox="1"/>
                <p:nvPr/>
              </p:nvSpPr>
              <p:spPr>
                <a:xfrm>
                  <a:off x="7127408" y="2331005"/>
                  <a:ext cx="1302536" cy="430887"/>
                </a:xfrm>
                <a:prstGeom prst="rect">
                  <a:avLst/>
                </a:prstGeom>
                <a:noFill/>
              </p:spPr>
              <p:txBody>
                <a:bodyPr wrap="none" rtlCol="0">
                  <a:spAutoFit/>
                </a:bodyPr>
                <a:lstStyle/>
                <a:p>
                  <a:r>
                    <a:rPr lang="en-US" altLang="zh-CN" sz="2200" dirty="0">
                      <a:latin typeface="+mn-lt"/>
                      <a:cs typeface="Calibri" panose="020F0502020204030204" pitchFamily="34" charset="0"/>
                    </a:rPr>
                    <a:t>Minecraft</a:t>
                  </a:r>
                  <a:endParaRPr lang="zh-CN" altLang="en-US" sz="2200" dirty="0">
                    <a:latin typeface="+mn-lt"/>
                    <a:cs typeface="Calibri" panose="020F0502020204030204" pitchFamily="34" charset="0"/>
                  </a:endParaRPr>
                </a:p>
              </p:txBody>
            </p:sp>
            <p:sp>
              <p:nvSpPr>
                <p:cNvPr id="22" name="文本框 21">
                  <a:extLst>
                    <a:ext uri="{FF2B5EF4-FFF2-40B4-BE49-F238E27FC236}">
                      <a16:creationId xmlns:a16="http://schemas.microsoft.com/office/drawing/2014/main" id="{C3B297C9-FFA1-4C19-8304-227D7BF16FD1}"/>
                    </a:ext>
                  </a:extLst>
                </p:cNvPr>
                <p:cNvSpPr txBox="1"/>
                <p:nvPr/>
              </p:nvSpPr>
              <p:spPr>
                <a:xfrm>
                  <a:off x="7371193" y="3031941"/>
                  <a:ext cx="814967" cy="430887"/>
                </a:xfrm>
                <a:prstGeom prst="rect">
                  <a:avLst/>
                </a:prstGeom>
                <a:noFill/>
              </p:spPr>
              <p:txBody>
                <a:bodyPr wrap="none" rtlCol="0">
                  <a:spAutoFit/>
                </a:bodyPr>
                <a:lstStyle/>
                <a:p>
                  <a:r>
                    <a:rPr lang="en-US" altLang="zh-CN" sz="2200" dirty="0">
                      <a:latin typeface="+mn-lt"/>
                      <a:cs typeface="Calibri" panose="020F0502020204030204" pitchFamily="34" charset="0"/>
                    </a:rPr>
                    <a:t>Word</a:t>
                  </a:r>
                  <a:endParaRPr lang="zh-CN" altLang="en-US" sz="2200" dirty="0">
                    <a:latin typeface="+mn-lt"/>
                    <a:cs typeface="Calibri" panose="020F0502020204030204" pitchFamily="34" charset="0"/>
                  </a:endParaRPr>
                </a:p>
              </p:txBody>
            </p:sp>
            <p:sp>
              <p:nvSpPr>
                <p:cNvPr id="23" name="椭圆 22">
                  <a:extLst>
                    <a:ext uri="{FF2B5EF4-FFF2-40B4-BE49-F238E27FC236}">
                      <a16:creationId xmlns:a16="http://schemas.microsoft.com/office/drawing/2014/main" id="{169B9548-57E4-4021-95AA-F3156208F7A7}"/>
                    </a:ext>
                  </a:extLst>
                </p:cNvPr>
                <p:cNvSpPr/>
                <p:nvPr/>
              </p:nvSpPr>
              <p:spPr>
                <a:xfrm>
                  <a:off x="6679906" y="3155946"/>
                  <a:ext cx="182880" cy="182880"/>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cs typeface="Calibri" panose="020F0502020204030204" pitchFamily="34" charset="0"/>
                  </a:endParaRPr>
                </a:p>
              </p:txBody>
            </p:sp>
            <p:cxnSp>
              <p:nvCxnSpPr>
                <p:cNvPr id="24" name="直接箭头连接符 23">
                  <a:extLst>
                    <a:ext uri="{FF2B5EF4-FFF2-40B4-BE49-F238E27FC236}">
                      <a16:creationId xmlns:a16="http://schemas.microsoft.com/office/drawing/2014/main" id="{4922E3ED-47FD-47F2-ADCF-0F02A258113D}"/>
                    </a:ext>
                  </a:extLst>
                </p:cNvPr>
                <p:cNvCxnSpPr>
                  <a:cxnSpLocks/>
                  <a:stCxn id="17" idx="6"/>
                  <a:endCxn id="26" idx="2"/>
                </p:cNvCxnSpPr>
                <p:nvPr/>
              </p:nvCxnSpPr>
              <p:spPr>
                <a:xfrm>
                  <a:off x="5487264" y="3247386"/>
                  <a:ext cx="1192569" cy="7145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a16="http://schemas.microsoft.com/office/drawing/2014/main" id="{25A04660-40FF-4D37-8639-E256F277EC06}"/>
                    </a:ext>
                  </a:extLst>
                </p:cNvPr>
                <p:cNvSpPr txBox="1"/>
                <p:nvPr/>
              </p:nvSpPr>
              <p:spPr>
                <a:xfrm>
                  <a:off x="7232565" y="3732877"/>
                  <a:ext cx="1092222" cy="430887"/>
                </a:xfrm>
                <a:prstGeom prst="rect">
                  <a:avLst/>
                </a:prstGeom>
                <a:noFill/>
              </p:spPr>
              <p:txBody>
                <a:bodyPr wrap="none" rtlCol="0">
                  <a:spAutoFit/>
                </a:bodyPr>
                <a:lstStyle/>
                <a:p>
                  <a:r>
                    <a:rPr lang="en-US" altLang="zh-CN" sz="2200" dirty="0">
                      <a:latin typeface="+mn-lt"/>
                      <a:cs typeface="Calibri" panose="020F0502020204030204" pitchFamily="34" charset="0"/>
                    </a:rPr>
                    <a:t>Chrome</a:t>
                  </a:r>
                  <a:endParaRPr lang="zh-CN" altLang="en-US" sz="2200" dirty="0">
                    <a:latin typeface="+mn-lt"/>
                    <a:cs typeface="Calibri" panose="020F0502020204030204" pitchFamily="34" charset="0"/>
                  </a:endParaRPr>
                </a:p>
              </p:txBody>
            </p:sp>
            <p:sp>
              <p:nvSpPr>
                <p:cNvPr id="26" name="椭圆 25">
                  <a:extLst>
                    <a:ext uri="{FF2B5EF4-FFF2-40B4-BE49-F238E27FC236}">
                      <a16:creationId xmlns:a16="http://schemas.microsoft.com/office/drawing/2014/main" id="{82052DCA-CFD0-4EC5-ABEB-5AFEC8815729}"/>
                    </a:ext>
                  </a:extLst>
                </p:cNvPr>
                <p:cNvSpPr/>
                <p:nvPr/>
              </p:nvSpPr>
              <p:spPr>
                <a:xfrm>
                  <a:off x="6679833" y="3870448"/>
                  <a:ext cx="182880" cy="18288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cs typeface="Calibri" panose="020F0502020204030204" pitchFamily="34" charset="0"/>
                  </a:endParaRPr>
                </a:p>
              </p:txBody>
            </p:sp>
            <p:sp>
              <p:nvSpPr>
                <p:cNvPr id="27" name="文本框 26">
                  <a:extLst>
                    <a:ext uri="{FF2B5EF4-FFF2-40B4-BE49-F238E27FC236}">
                      <a16:creationId xmlns:a16="http://schemas.microsoft.com/office/drawing/2014/main" id="{1B229814-9745-44DD-80A5-84A84AE32F3F}"/>
                    </a:ext>
                  </a:extLst>
                </p:cNvPr>
                <p:cNvSpPr txBox="1"/>
                <p:nvPr/>
              </p:nvSpPr>
              <p:spPr>
                <a:xfrm>
                  <a:off x="9163600" y="2325438"/>
                  <a:ext cx="1401474" cy="430887"/>
                </a:xfrm>
                <a:prstGeom prst="rect">
                  <a:avLst/>
                </a:prstGeom>
                <a:noFill/>
              </p:spPr>
              <p:txBody>
                <a:bodyPr wrap="none" rtlCol="0">
                  <a:spAutoFit/>
                </a:bodyPr>
                <a:lstStyle/>
                <a:p>
                  <a:r>
                    <a:rPr lang="en-US" altLang="zh-CN" sz="2200" dirty="0">
                      <a:latin typeface="+mn-lt"/>
                      <a:cs typeface="Calibri" panose="020F0502020204030204" pitchFamily="34" charset="0"/>
                    </a:rPr>
                    <a:t>Behavior 1</a:t>
                  </a:r>
                  <a:endParaRPr lang="zh-CN" altLang="en-US" sz="2200" dirty="0">
                    <a:latin typeface="+mn-lt"/>
                    <a:cs typeface="Calibri" panose="020F0502020204030204" pitchFamily="34" charset="0"/>
                  </a:endParaRPr>
                </a:p>
              </p:txBody>
            </p:sp>
            <p:sp>
              <p:nvSpPr>
                <p:cNvPr id="28" name="文本框 27">
                  <a:extLst>
                    <a:ext uri="{FF2B5EF4-FFF2-40B4-BE49-F238E27FC236}">
                      <a16:creationId xmlns:a16="http://schemas.microsoft.com/office/drawing/2014/main" id="{F030A4F6-432F-4FF0-838A-A596AC49F910}"/>
                    </a:ext>
                  </a:extLst>
                </p:cNvPr>
                <p:cNvSpPr txBox="1"/>
                <p:nvPr/>
              </p:nvSpPr>
              <p:spPr>
                <a:xfrm>
                  <a:off x="9163600" y="3073710"/>
                  <a:ext cx="1401474" cy="430887"/>
                </a:xfrm>
                <a:prstGeom prst="rect">
                  <a:avLst/>
                </a:prstGeom>
                <a:noFill/>
              </p:spPr>
              <p:txBody>
                <a:bodyPr wrap="none" rtlCol="0">
                  <a:spAutoFit/>
                </a:bodyPr>
                <a:lstStyle/>
                <a:p>
                  <a:r>
                    <a:rPr lang="en-US" altLang="zh-CN" sz="2200" dirty="0">
                      <a:latin typeface="+mn-lt"/>
                      <a:cs typeface="Calibri" panose="020F0502020204030204" pitchFamily="34" charset="0"/>
                    </a:rPr>
                    <a:t>Behavior 2</a:t>
                  </a:r>
                  <a:endParaRPr lang="zh-CN" altLang="en-US" sz="2200" dirty="0">
                    <a:latin typeface="+mn-lt"/>
                    <a:cs typeface="Calibri" panose="020F0502020204030204" pitchFamily="34" charset="0"/>
                  </a:endParaRPr>
                </a:p>
              </p:txBody>
            </p:sp>
            <p:sp>
              <p:nvSpPr>
                <p:cNvPr id="29" name="文本框 28">
                  <a:extLst>
                    <a:ext uri="{FF2B5EF4-FFF2-40B4-BE49-F238E27FC236}">
                      <a16:creationId xmlns:a16="http://schemas.microsoft.com/office/drawing/2014/main" id="{36079300-9BAE-4BF1-BF82-B7125D8B6CBB}"/>
                    </a:ext>
                  </a:extLst>
                </p:cNvPr>
                <p:cNvSpPr txBox="1"/>
                <p:nvPr/>
              </p:nvSpPr>
              <p:spPr>
                <a:xfrm>
                  <a:off x="9163600" y="3786265"/>
                  <a:ext cx="1401474" cy="430887"/>
                </a:xfrm>
                <a:prstGeom prst="rect">
                  <a:avLst/>
                </a:prstGeom>
                <a:noFill/>
              </p:spPr>
              <p:txBody>
                <a:bodyPr wrap="none" rtlCol="0">
                  <a:spAutoFit/>
                </a:bodyPr>
                <a:lstStyle/>
                <a:p>
                  <a:r>
                    <a:rPr lang="en-US" altLang="zh-CN" sz="2200" dirty="0">
                      <a:latin typeface="+mn-lt"/>
                      <a:cs typeface="Calibri" panose="020F0502020204030204" pitchFamily="34" charset="0"/>
                    </a:rPr>
                    <a:t>Behavior 3</a:t>
                  </a:r>
                  <a:endParaRPr lang="zh-CN" altLang="en-US" sz="2200" dirty="0">
                    <a:latin typeface="+mn-lt"/>
                    <a:cs typeface="Calibri" panose="020F0502020204030204" pitchFamily="34" charset="0"/>
                  </a:endParaRPr>
                </a:p>
              </p:txBody>
            </p:sp>
            <p:cxnSp>
              <p:nvCxnSpPr>
                <p:cNvPr id="30" name="直接箭头连接符 29">
                  <a:extLst>
                    <a:ext uri="{FF2B5EF4-FFF2-40B4-BE49-F238E27FC236}">
                      <a16:creationId xmlns:a16="http://schemas.microsoft.com/office/drawing/2014/main" id="{41AF1A03-5747-4E08-A4E7-167AE38C3C18}"/>
                    </a:ext>
                  </a:extLst>
                </p:cNvPr>
                <p:cNvCxnSpPr/>
                <p:nvPr/>
              </p:nvCxnSpPr>
              <p:spPr>
                <a:xfrm>
                  <a:off x="8503137" y="2561210"/>
                  <a:ext cx="49149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a:extLst>
                    <a:ext uri="{FF2B5EF4-FFF2-40B4-BE49-F238E27FC236}">
                      <a16:creationId xmlns:a16="http://schemas.microsoft.com/office/drawing/2014/main" id="{1F17B29B-16B8-415D-91D7-0659B1DB67C9}"/>
                    </a:ext>
                  </a:extLst>
                </p:cNvPr>
                <p:cNvCxnSpPr/>
                <p:nvPr/>
              </p:nvCxnSpPr>
              <p:spPr>
                <a:xfrm>
                  <a:off x="8503137" y="3289153"/>
                  <a:ext cx="49149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a:extLst>
                    <a:ext uri="{FF2B5EF4-FFF2-40B4-BE49-F238E27FC236}">
                      <a16:creationId xmlns:a16="http://schemas.microsoft.com/office/drawing/2014/main" id="{37A2D9CC-F714-4E37-9B8B-C7266A77969F}"/>
                    </a:ext>
                  </a:extLst>
                </p:cNvPr>
                <p:cNvCxnSpPr/>
                <p:nvPr/>
              </p:nvCxnSpPr>
              <p:spPr>
                <a:xfrm>
                  <a:off x="8503137" y="3989442"/>
                  <a:ext cx="49149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椭圆 32">
                  <a:extLst>
                    <a:ext uri="{FF2B5EF4-FFF2-40B4-BE49-F238E27FC236}">
                      <a16:creationId xmlns:a16="http://schemas.microsoft.com/office/drawing/2014/main" id="{D7EB1C41-5156-4D17-A743-BE341A94F605}"/>
                    </a:ext>
                  </a:extLst>
                </p:cNvPr>
                <p:cNvSpPr/>
                <p:nvPr/>
              </p:nvSpPr>
              <p:spPr>
                <a:xfrm>
                  <a:off x="5304384" y="5227565"/>
                  <a:ext cx="182880" cy="1828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cs typeface="Calibri" panose="020F0502020204030204" pitchFamily="34" charset="0"/>
                  </a:endParaRPr>
                </a:p>
              </p:txBody>
            </p:sp>
            <p:sp>
              <p:nvSpPr>
                <p:cNvPr id="34" name="椭圆 33">
                  <a:extLst>
                    <a:ext uri="{FF2B5EF4-FFF2-40B4-BE49-F238E27FC236}">
                      <a16:creationId xmlns:a16="http://schemas.microsoft.com/office/drawing/2014/main" id="{D681099C-74C5-4C0A-990E-62F3417676FD}"/>
                    </a:ext>
                  </a:extLst>
                </p:cNvPr>
                <p:cNvSpPr/>
                <p:nvPr/>
              </p:nvSpPr>
              <p:spPr>
                <a:xfrm>
                  <a:off x="6679906" y="4515005"/>
                  <a:ext cx="182880" cy="1828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cs typeface="Calibri" panose="020F0502020204030204" pitchFamily="34" charset="0"/>
                  </a:endParaRPr>
                </a:p>
              </p:txBody>
            </p:sp>
            <p:cxnSp>
              <p:nvCxnSpPr>
                <p:cNvPr id="35" name="直接箭头连接符 34">
                  <a:extLst>
                    <a:ext uri="{FF2B5EF4-FFF2-40B4-BE49-F238E27FC236}">
                      <a16:creationId xmlns:a16="http://schemas.microsoft.com/office/drawing/2014/main" id="{F882B089-DDBF-4663-B831-7BCE81E5E494}"/>
                    </a:ext>
                  </a:extLst>
                </p:cNvPr>
                <p:cNvCxnSpPr>
                  <a:cxnSpLocks/>
                  <a:stCxn id="33" idx="6"/>
                  <a:endCxn id="34" idx="2"/>
                </p:cNvCxnSpPr>
                <p:nvPr/>
              </p:nvCxnSpPr>
              <p:spPr>
                <a:xfrm flipV="1">
                  <a:off x="5487264" y="4606445"/>
                  <a:ext cx="1192642" cy="71256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直接箭头连接符 35">
                  <a:extLst>
                    <a:ext uri="{FF2B5EF4-FFF2-40B4-BE49-F238E27FC236}">
                      <a16:creationId xmlns:a16="http://schemas.microsoft.com/office/drawing/2014/main" id="{EFF9BD1C-88E0-4C35-93C5-73B778208924}"/>
                    </a:ext>
                  </a:extLst>
                </p:cNvPr>
                <p:cNvCxnSpPr>
                  <a:cxnSpLocks/>
                  <a:stCxn id="33" idx="6"/>
                  <a:endCxn id="39" idx="2"/>
                </p:cNvCxnSpPr>
                <p:nvPr/>
              </p:nvCxnSpPr>
              <p:spPr>
                <a:xfrm>
                  <a:off x="5487264" y="5319005"/>
                  <a:ext cx="119264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文本框 36">
                  <a:extLst>
                    <a:ext uri="{FF2B5EF4-FFF2-40B4-BE49-F238E27FC236}">
                      <a16:creationId xmlns:a16="http://schemas.microsoft.com/office/drawing/2014/main" id="{6FD17BA6-7E18-4ACA-B4A2-06B0927D9961}"/>
                    </a:ext>
                  </a:extLst>
                </p:cNvPr>
                <p:cNvSpPr txBox="1"/>
                <p:nvPr/>
              </p:nvSpPr>
              <p:spPr>
                <a:xfrm>
                  <a:off x="7127408" y="4402624"/>
                  <a:ext cx="1302536" cy="430887"/>
                </a:xfrm>
                <a:prstGeom prst="rect">
                  <a:avLst/>
                </a:prstGeom>
                <a:noFill/>
              </p:spPr>
              <p:txBody>
                <a:bodyPr wrap="none" rtlCol="0">
                  <a:spAutoFit/>
                </a:bodyPr>
                <a:lstStyle/>
                <a:p>
                  <a:r>
                    <a:rPr lang="en-US" altLang="zh-CN" sz="2200" dirty="0">
                      <a:latin typeface="+mn-lt"/>
                      <a:cs typeface="Calibri" panose="020F0502020204030204" pitchFamily="34" charset="0"/>
                    </a:rPr>
                    <a:t>Minecraft</a:t>
                  </a:r>
                  <a:endParaRPr lang="zh-CN" altLang="en-US" sz="2200" dirty="0">
                    <a:latin typeface="+mn-lt"/>
                    <a:cs typeface="Calibri" panose="020F0502020204030204" pitchFamily="34" charset="0"/>
                  </a:endParaRPr>
                </a:p>
              </p:txBody>
            </p:sp>
            <p:sp>
              <p:nvSpPr>
                <p:cNvPr id="38" name="文本框 37">
                  <a:extLst>
                    <a:ext uri="{FF2B5EF4-FFF2-40B4-BE49-F238E27FC236}">
                      <a16:creationId xmlns:a16="http://schemas.microsoft.com/office/drawing/2014/main" id="{D8437B90-9F58-4693-8647-935C74BF70A7}"/>
                    </a:ext>
                  </a:extLst>
                </p:cNvPr>
                <p:cNvSpPr txBox="1"/>
                <p:nvPr/>
              </p:nvSpPr>
              <p:spPr>
                <a:xfrm>
                  <a:off x="7371193" y="5103560"/>
                  <a:ext cx="814967" cy="430887"/>
                </a:xfrm>
                <a:prstGeom prst="rect">
                  <a:avLst/>
                </a:prstGeom>
                <a:noFill/>
              </p:spPr>
              <p:txBody>
                <a:bodyPr wrap="none" rtlCol="0">
                  <a:spAutoFit/>
                </a:bodyPr>
                <a:lstStyle/>
                <a:p>
                  <a:r>
                    <a:rPr lang="en-US" altLang="zh-CN" sz="2200" dirty="0">
                      <a:latin typeface="+mn-lt"/>
                      <a:cs typeface="Calibri" panose="020F0502020204030204" pitchFamily="34" charset="0"/>
                    </a:rPr>
                    <a:t>Word</a:t>
                  </a:r>
                  <a:endParaRPr lang="zh-CN" altLang="en-US" sz="2200" dirty="0">
                    <a:latin typeface="+mn-lt"/>
                    <a:cs typeface="Calibri" panose="020F0502020204030204" pitchFamily="34" charset="0"/>
                  </a:endParaRPr>
                </a:p>
              </p:txBody>
            </p:sp>
            <p:sp>
              <p:nvSpPr>
                <p:cNvPr id="39" name="椭圆 38">
                  <a:extLst>
                    <a:ext uri="{FF2B5EF4-FFF2-40B4-BE49-F238E27FC236}">
                      <a16:creationId xmlns:a16="http://schemas.microsoft.com/office/drawing/2014/main" id="{79A05D77-85B7-49BC-BDB6-0E9D62A1B2B2}"/>
                    </a:ext>
                  </a:extLst>
                </p:cNvPr>
                <p:cNvSpPr/>
                <p:nvPr/>
              </p:nvSpPr>
              <p:spPr>
                <a:xfrm>
                  <a:off x="6679906" y="5227565"/>
                  <a:ext cx="182880" cy="182880"/>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cs typeface="Calibri" panose="020F0502020204030204" pitchFamily="34" charset="0"/>
                  </a:endParaRPr>
                </a:p>
              </p:txBody>
            </p:sp>
            <p:cxnSp>
              <p:nvCxnSpPr>
                <p:cNvPr id="40" name="直接箭头连接符 39">
                  <a:extLst>
                    <a:ext uri="{FF2B5EF4-FFF2-40B4-BE49-F238E27FC236}">
                      <a16:creationId xmlns:a16="http://schemas.microsoft.com/office/drawing/2014/main" id="{F111B70E-BF7F-4784-A4E2-0C6755B99658}"/>
                    </a:ext>
                  </a:extLst>
                </p:cNvPr>
                <p:cNvCxnSpPr>
                  <a:cxnSpLocks/>
                  <a:stCxn id="33" idx="6"/>
                  <a:endCxn id="42" idx="2"/>
                </p:cNvCxnSpPr>
                <p:nvPr/>
              </p:nvCxnSpPr>
              <p:spPr>
                <a:xfrm>
                  <a:off x="5487264" y="5319005"/>
                  <a:ext cx="1192569" cy="7145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文本框 40">
                  <a:extLst>
                    <a:ext uri="{FF2B5EF4-FFF2-40B4-BE49-F238E27FC236}">
                      <a16:creationId xmlns:a16="http://schemas.microsoft.com/office/drawing/2014/main" id="{5489BC4C-FF7D-47AB-AD59-3627B57B4466}"/>
                    </a:ext>
                  </a:extLst>
                </p:cNvPr>
                <p:cNvSpPr txBox="1"/>
                <p:nvPr/>
              </p:nvSpPr>
              <p:spPr>
                <a:xfrm>
                  <a:off x="7232565" y="5804496"/>
                  <a:ext cx="1092222" cy="430887"/>
                </a:xfrm>
                <a:prstGeom prst="rect">
                  <a:avLst/>
                </a:prstGeom>
                <a:noFill/>
              </p:spPr>
              <p:txBody>
                <a:bodyPr wrap="none" rtlCol="0">
                  <a:spAutoFit/>
                </a:bodyPr>
                <a:lstStyle/>
                <a:p>
                  <a:r>
                    <a:rPr lang="en-US" altLang="zh-CN" sz="2200" dirty="0">
                      <a:latin typeface="+mn-lt"/>
                      <a:cs typeface="Calibri" panose="020F0502020204030204" pitchFamily="34" charset="0"/>
                    </a:rPr>
                    <a:t>Chrome</a:t>
                  </a:r>
                  <a:endParaRPr lang="zh-CN" altLang="en-US" sz="2200" dirty="0">
                    <a:latin typeface="+mn-lt"/>
                    <a:cs typeface="Calibri" panose="020F0502020204030204" pitchFamily="34" charset="0"/>
                  </a:endParaRPr>
                </a:p>
              </p:txBody>
            </p:sp>
            <p:sp>
              <p:nvSpPr>
                <p:cNvPr id="42" name="椭圆 41">
                  <a:extLst>
                    <a:ext uri="{FF2B5EF4-FFF2-40B4-BE49-F238E27FC236}">
                      <a16:creationId xmlns:a16="http://schemas.microsoft.com/office/drawing/2014/main" id="{37782C55-40DB-4043-92C2-F86D80632AA5}"/>
                    </a:ext>
                  </a:extLst>
                </p:cNvPr>
                <p:cNvSpPr/>
                <p:nvPr/>
              </p:nvSpPr>
              <p:spPr>
                <a:xfrm>
                  <a:off x="6679833" y="5942067"/>
                  <a:ext cx="182880" cy="18288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cs typeface="Calibri" panose="020F0502020204030204" pitchFamily="34" charset="0"/>
                  </a:endParaRPr>
                </a:p>
              </p:txBody>
            </p:sp>
            <p:sp>
              <p:nvSpPr>
                <p:cNvPr id="43" name="文本框 42">
                  <a:extLst>
                    <a:ext uri="{FF2B5EF4-FFF2-40B4-BE49-F238E27FC236}">
                      <a16:creationId xmlns:a16="http://schemas.microsoft.com/office/drawing/2014/main" id="{24A18DE5-42F0-42DB-8B62-C0A5E2F3264B}"/>
                    </a:ext>
                  </a:extLst>
                </p:cNvPr>
                <p:cNvSpPr txBox="1"/>
                <p:nvPr/>
              </p:nvSpPr>
              <p:spPr>
                <a:xfrm>
                  <a:off x="9163600" y="4397057"/>
                  <a:ext cx="1401474" cy="430887"/>
                </a:xfrm>
                <a:prstGeom prst="rect">
                  <a:avLst/>
                </a:prstGeom>
                <a:noFill/>
              </p:spPr>
              <p:txBody>
                <a:bodyPr wrap="none" rtlCol="0">
                  <a:spAutoFit/>
                </a:bodyPr>
                <a:lstStyle/>
                <a:p>
                  <a:r>
                    <a:rPr lang="en-US" altLang="zh-CN" sz="2200" dirty="0">
                      <a:latin typeface="+mn-lt"/>
                      <a:cs typeface="Calibri" panose="020F0502020204030204" pitchFamily="34" charset="0"/>
                    </a:rPr>
                    <a:t>Behavior 4</a:t>
                  </a:r>
                  <a:endParaRPr lang="zh-CN" altLang="en-US" sz="2200" dirty="0">
                    <a:latin typeface="+mn-lt"/>
                    <a:cs typeface="Calibri" panose="020F0502020204030204" pitchFamily="34" charset="0"/>
                  </a:endParaRPr>
                </a:p>
              </p:txBody>
            </p:sp>
            <p:sp>
              <p:nvSpPr>
                <p:cNvPr id="44" name="文本框 43">
                  <a:extLst>
                    <a:ext uri="{FF2B5EF4-FFF2-40B4-BE49-F238E27FC236}">
                      <a16:creationId xmlns:a16="http://schemas.microsoft.com/office/drawing/2014/main" id="{DD2D8F4F-676D-4F5A-A4DF-951783E7F970}"/>
                    </a:ext>
                  </a:extLst>
                </p:cNvPr>
                <p:cNvSpPr txBox="1"/>
                <p:nvPr/>
              </p:nvSpPr>
              <p:spPr>
                <a:xfrm>
                  <a:off x="9163600" y="5145329"/>
                  <a:ext cx="1401474" cy="430887"/>
                </a:xfrm>
                <a:prstGeom prst="rect">
                  <a:avLst/>
                </a:prstGeom>
                <a:noFill/>
              </p:spPr>
              <p:txBody>
                <a:bodyPr wrap="none" rtlCol="0">
                  <a:spAutoFit/>
                </a:bodyPr>
                <a:lstStyle/>
                <a:p>
                  <a:r>
                    <a:rPr lang="en-US" altLang="zh-CN" sz="2200" dirty="0">
                      <a:latin typeface="+mn-lt"/>
                      <a:cs typeface="Calibri" panose="020F0502020204030204" pitchFamily="34" charset="0"/>
                    </a:rPr>
                    <a:t>Behavior 5</a:t>
                  </a:r>
                  <a:endParaRPr lang="zh-CN" altLang="en-US" sz="2200" dirty="0">
                    <a:latin typeface="+mn-lt"/>
                    <a:cs typeface="Calibri" panose="020F0502020204030204" pitchFamily="34" charset="0"/>
                  </a:endParaRPr>
                </a:p>
              </p:txBody>
            </p:sp>
            <p:sp>
              <p:nvSpPr>
                <p:cNvPr id="45" name="文本框 44">
                  <a:extLst>
                    <a:ext uri="{FF2B5EF4-FFF2-40B4-BE49-F238E27FC236}">
                      <a16:creationId xmlns:a16="http://schemas.microsoft.com/office/drawing/2014/main" id="{DA4A9376-858A-4E77-A044-A7C5F26AEEC1}"/>
                    </a:ext>
                  </a:extLst>
                </p:cNvPr>
                <p:cNvSpPr txBox="1"/>
                <p:nvPr/>
              </p:nvSpPr>
              <p:spPr>
                <a:xfrm>
                  <a:off x="9163600" y="5857884"/>
                  <a:ext cx="1401474" cy="430887"/>
                </a:xfrm>
                <a:prstGeom prst="rect">
                  <a:avLst/>
                </a:prstGeom>
                <a:noFill/>
              </p:spPr>
              <p:txBody>
                <a:bodyPr wrap="none" rtlCol="0">
                  <a:spAutoFit/>
                </a:bodyPr>
                <a:lstStyle/>
                <a:p>
                  <a:r>
                    <a:rPr lang="en-US" altLang="zh-CN" sz="2200" dirty="0">
                      <a:latin typeface="+mn-lt"/>
                      <a:cs typeface="Calibri" panose="020F0502020204030204" pitchFamily="34" charset="0"/>
                    </a:rPr>
                    <a:t>Behavior 6</a:t>
                  </a:r>
                  <a:endParaRPr lang="zh-CN" altLang="en-US" sz="2200" dirty="0">
                    <a:latin typeface="+mn-lt"/>
                    <a:cs typeface="Calibri" panose="020F0502020204030204" pitchFamily="34" charset="0"/>
                  </a:endParaRPr>
                </a:p>
              </p:txBody>
            </p:sp>
            <p:cxnSp>
              <p:nvCxnSpPr>
                <p:cNvPr id="46" name="直接箭头连接符 45">
                  <a:extLst>
                    <a:ext uri="{FF2B5EF4-FFF2-40B4-BE49-F238E27FC236}">
                      <a16:creationId xmlns:a16="http://schemas.microsoft.com/office/drawing/2014/main" id="{5FC352DC-7761-42BA-B74E-12A0E205D76D}"/>
                    </a:ext>
                  </a:extLst>
                </p:cNvPr>
                <p:cNvCxnSpPr/>
                <p:nvPr/>
              </p:nvCxnSpPr>
              <p:spPr>
                <a:xfrm>
                  <a:off x="8503137" y="4632829"/>
                  <a:ext cx="49149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接箭头连接符 46">
                  <a:extLst>
                    <a:ext uri="{FF2B5EF4-FFF2-40B4-BE49-F238E27FC236}">
                      <a16:creationId xmlns:a16="http://schemas.microsoft.com/office/drawing/2014/main" id="{BB96282D-3141-43D6-B30A-BE79274E309D}"/>
                    </a:ext>
                  </a:extLst>
                </p:cNvPr>
                <p:cNvCxnSpPr/>
                <p:nvPr/>
              </p:nvCxnSpPr>
              <p:spPr>
                <a:xfrm>
                  <a:off x="8503137" y="5360772"/>
                  <a:ext cx="49149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接箭头连接符 47">
                  <a:extLst>
                    <a:ext uri="{FF2B5EF4-FFF2-40B4-BE49-F238E27FC236}">
                      <a16:creationId xmlns:a16="http://schemas.microsoft.com/office/drawing/2014/main" id="{6A9D12DB-1B64-4846-BB5F-049CAC933AC2}"/>
                    </a:ext>
                  </a:extLst>
                </p:cNvPr>
                <p:cNvCxnSpPr/>
                <p:nvPr/>
              </p:nvCxnSpPr>
              <p:spPr>
                <a:xfrm>
                  <a:off x="8503137" y="6061061"/>
                  <a:ext cx="49149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9" name="图片 48">
                  <a:extLst>
                    <a:ext uri="{FF2B5EF4-FFF2-40B4-BE49-F238E27FC236}">
                      <a16:creationId xmlns:a16="http://schemas.microsoft.com/office/drawing/2014/main" id="{37BC8FD0-D09B-4336-A1FB-9C56E743F46F}"/>
                    </a:ext>
                  </a:extLst>
                </p:cNvPr>
                <p:cNvPicPr>
                  <a:picLocks noChangeAspect="1"/>
                </p:cNvPicPr>
                <p:nvPr/>
              </p:nvPicPr>
              <p:blipFill>
                <a:blip r:embed="rId4"/>
                <a:stretch>
                  <a:fillRect/>
                </a:stretch>
              </p:blipFill>
              <p:spPr>
                <a:xfrm>
                  <a:off x="6681292" y="2293631"/>
                  <a:ext cx="494436" cy="494436"/>
                </a:xfrm>
                <a:prstGeom prst="rect">
                  <a:avLst/>
                </a:prstGeom>
              </p:spPr>
            </p:pic>
            <p:pic>
              <p:nvPicPr>
                <p:cNvPr id="50" name="图片 49">
                  <a:extLst>
                    <a:ext uri="{FF2B5EF4-FFF2-40B4-BE49-F238E27FC236}">
                      <a16:creationId xmlns:a16="http://schemas.microsoft.com/office/drawing/2014/main" id="{0348725B-5747-45E8-89D1-3A33A55135FF}"/>
                    </a:ext>
                  </a:extLst>
                </p:cNvPr>
                <p:cNvPicPr>
                  <a:picLocks noChangeAspect="1"/>
                </p:cNvPicPr>
                <p:nvPr/>
              </p:nvPicPr>
              <p:blipFill>
                <a:blip r:embed="rId5"/>
                <a:stretch>
                  <a:fillRect/>
                </a:stretch>
              </p:blipFill>
              <p:spPr>
                <a:xfrm>
                  <a:off x="6677063" y="3028103"/>
                  <a:ext cx="476339" cy="476339"/>
                </a:xfrm>
                <a:prstGeom prst="rect">
                  <a:avLst/>
                </a:prstGeom>
              </p:spPr>
            </p:pic>
            <p:pic>
              <p:nvPicPr>
                <p:cNvPr id="51" name="图片 50">
                  <a:extLst>
                    <a:ext uri="{FF2B5EF4-FFF2-40B4-BE49-F238E27FC236}">
                      <a16:creationId xmlns:a16="http://schemas.microsoft.com/office/drawing/2014/main" id="{72FBFF4B-0FA1-404B-A2A2-86D338FBB2B0}"/>
                    </a:ext>
                  </a:extLst>
                </p:cNvPr>
                <p:cNvPicPr>
                  <a:picLocks noChangeAspect="1"/>
                </p:cNvPicPr>
                <p:nvPr/>
              </p:nvPicPr>
              <p:blipFill>
                <a:blip r:embed="rId6"/>
                <a:stretch>
                  <a:fillRect/>
                </a:stretch>
              </p:blipFill>
              <p:spPr>
                <a:xfrm>
                  <a:off x="6669288" y="3767055"/>
                  <a:ext cx="450441" cy="450441"/>
                </a:xfrm>
                <a:prstGeom prst="rect">
                  <a:avLst/>
                </a:prstGeom>
              </p:spPr>
            </p:pic>
            <p:pic>
              <p:nvPicPr>
                <p:cNvPr id="52" name="图片 51">
                  <a:extLst>
                    <a:ext uri="{FF2B5EF4-FFF2-40B4-BE49-F238E27FC236}">
                      <a16:creationId xmlns:a16="http://schemas.microsoft.com/office/drawing/2014/main" id="{59C7F749-7A1F-4EC6-82B4-EF332FEECBC3}"/>
                    </a:ext>
                  </a:extLst>
                </p:cNvPr>
                <p:cNvPicPr>
                  <a:picLocks noChangeAspect="1"/>
                </p:cNvPicPr>
                <p:nvPr/>
              </p:nvPicPr>
              <p:blipFill>
                <a:blip r:embed="rId4"/>
                <a:stretch>
                  <a:fillRect/>
                </a:stretch>
              </p:blipFill>
              <p:spPr>
                <a:xfrm>
                  <a:off x="6681292" y="4372201"/>
                  <a:ext cx="494436" cy="494436"/>
                </a:xfrm>
                <a:prstGeom prst="rect">
                  <a:avLst/>
                </a:prstGeom>
              </p:spPr>
            </p:pic>
            <p:pic>
              <p:nvPicPr>
                <p:cNvPr id="53" name="图片 52">
                  <a:extLst>
                    <a:ext uri="{FF2B5EF4-FFF2-40B4-BE49-F238E27FC236}">
                      <a16:creationId xmlns:a16="http://schemas.microsoft.com/office/drawing/2014/main" id="{58129D87-70B0-477C-8BD6-5AA81C71F9E1}"/>
                    </a:ext>
                  </a:extLst>
                </p:cNvPr>
                <p:cNvPicPr>
                  <a:picLocks noChangeAspect="1"/>
                </p:cNvPicPr>
                <p:nvPr/>
              </p:nvPicPr>
              <p:blipFill>
                <a:blip r:embed="rId5"/>
                <a:stretch>
                  <a:fillRect/>
                </a:stretch>
              </p:blipFill>
              <p:spPr>
                <a:xfrm>
                  <a:off x="6677063" y="5085581"/>
                  <a:ext cx="476339" cy="476339"/>
                </a:xfrm>
                <a:prstGeom prst="rect">
                  <a:avLst/>
                </a:prstGeom>
              </p:spPr>
            </p:pic>
            <p:pic>
              <p:nvPicPr>
                <p:cNvPr id="54" name="图片 53">
                  <a:extLst>
                    <a:ext uri="{FF2B5EF4-FFF2-40B4-BE49-F238E27FC236}">
                      <a16:creationId xmlns:a16="http://schemas.microsoft.com/office/drawing/2014/main" id="{9F196A21-F3D0-487F-9B07-58A2001D270C}"/>
                    </a:ext>
                  </a:extLst>
                </p:cNvPr>
                <p:cNvPicPr>
                  <a:picLocks noChangeAspect="1"/>
                </p:cNvPicPr>
                <p:nvPr/>
              </p:nvPicPr>
              <p:blipFill>
                <a:blip r:embed="rId6"/>
                <a:stretch>
                  <a:fillRect/>
                </a:stretch>
              </p:blipFill>
              <p:spPr>
                <a:xfrm>
                  <a:off x="6669288" y="5824533"/>
                  <a:ext cx="450441" cy="450441"/>
                </a:xfrm>
                <a:prstGeom prst="rect">
                  <a:avLst/>
                </a:prstGeom>
              </p:spPr>
            </p:pic>
          </p:grpSp>
        </p:grpSp>
      </p:grpSp>
    </p:spTree>
    <p:extLst>
      <p:ext uri="{BB962C8B-B14F-4D97-AF65-F5344CB8AC3E}">
        <p14:creationId xmlns:p14="http://schemas.microsoft.com/office/powerpoint/2010/main" val="1901463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2526E2-5F1F-4264-9BBA-6D1231F33393}"/>
              </a:ext>
            </a:extLst>
          </p:cNvPr>
          <p:cNvSpPr>
            <a:spLocks noGrp="1"/>
          </p:cNvSpPr>
          <p:nvPr>
            <p:ph type="title"/>
          </p:nvPr>
        </p:nvSpPr>
        <p:spPr/>
        <p:txBody>
          <a:bodyPr/>
          <a:lstStyle/>
          <a:p>
            <a:r>
              <a:rPr lang="zh-CN" altLang="en-US" dirty="0"/>
              <a:t>方法和挑战</a:t>
            </a:r>
          </a:p>
        </p:txBody>
      </p:sp>
      <p:sp>
        <p:nvSpPr>
          <p:cNvPr id="4" name="矩形 3">
            <a:extLst>
              <a:ext uri="{FF2B5EF4-FFF2-40B4-BE49-F238E27FC236}">
                <a16:creationId xmlns:a16="http://schemas.microsoft.com/office/drawing/2014/main" id="{8CDB0148-1816-49C5-A781-DD58FD8A47F8}"/>
              </a:ext>
            </a:extLst>
          </p:cNvPr>
          <p:cNvSpPr/>
          <p:nvPr/>
        </p:nvSpPr>
        <p:spPr>
          <a:xfrm>
            <a:off x="660400" y="1240611"/>
            <a:ext cx="7369325" cy="515847"/>
          </a:xfrm>
          <a:prstGeom prst="rect">
            <a:avLst/>
          </a:prstGeom>
        </p:spPr>
        <p:txBody>
          <a:bodyPr wrap="none">
            <a:spAutoFit/>
          </a:bodyPr>
          <a:lstStyle/>
          <a:p>
            <a:pPr>
              <a:lnSpc>
                <a:spcPct val="85000"/>
              </a:lnSpc>
            </a:pPr>
            <a:r>
              <a:rPr lang="zh-CN" altLang="en-US" sz="3200" b="1" dirty="0">
                <a:solidFill>
                  <a:srgbClr val="0B4DA2"/>
                </a:solidFill>
                <a:latin typeface="等线" panose="02010600030101010101" pitchFamily="2" charset="-122"/>
                <a:ea typeface="等线" panose="02010600030101010101" pitchFamily="2" charset="-122"/>
                <a:cs typeface="+mj-cs"/>
              </a:rPr>
              <a:t>方法三：建立多尺度</a:t>
            </a:r>
            <a:r>
              <a:rPr lang="en-US" altLang="zh-CN" sz="3200" b="1" dirty="0">
                <a:solidFill>
                  <a:srgbClr val="0B4DA2"/>
                </a:solidFill>
                <a:latin typeface="等线" panose="02010600030101010101" pitchFamily="2" charset="-122"/>
                <a:ea typeface="等线" panose="02010600030101010101" pitchFamily="2" charset="-122"/>
                <a:cs typeface="+mj-cs"/>
              </a:rPr>
              <a:t>LSTM</a:t>
            </a:r>
            <a:r>
              <a:rPr lang="zh-CN" altLang="en-US" sz="3200" b="1" dirty="0">
                <a:solidFill>
                  <a:srgbClr val="0B4DA2"/>
                </a:solidFill>
                <a:latin typeface="等线" panose="02010600030101010101" pitchFamily="2" charset="-122"/>
                <a:ea typeface="等线" panose="02010600030101010101" pitchFamily="2" charset="-122"/>
                <a:cs typeface="+mj-cs"/>
              </a:rPr>
              <a:t>用户习惯模型</a:t>
            </a:r>
          </a:p>
        </p:txBody>
      </p:sp>
      <p:sp>
        <p:nvSpPr>
          <p:cNvPr id="13" name="矩形 12">
            <a:extLst>
              <a:ext uri="{FF2B5EF4-FFF2-40B4-BE49-F238E27FC236}">
                <a16:creationId xmlns:a16="http://schemas.microsoft.com/office/drawing/2014/main" id="{A708A273-084E-4557-B3BC-7D6CE2947C18}"/>
              </a:ext>
            </a:extLst>
          </p:cNvPr>
          <p:cNvSpPr/>
          <p:nvPr/>
        </p:nvSpPr>
        <p:spPr>
          <a:xfrm>
            <a:off x="7255369" y="6136401"/>
            <a:ext cx="2765052" cy="461665"/>
          </a:xfrm>
          <a:prstGeom prst="rect">
            <a:avLst/>
          </a:prstGeom>
        </p:spPr>
        <p:txBody>
          <a:bodyPr wrap="none">
            <a:spAutoFit/>
          </a:bodyPr>
          <a:lstStyle/>
          <a:p>
            <a:r>
              <a:rPr lang="en-US" altLang="zh-CN" sz="2400" b="1" dirty="0">
                <a:latin typeface="Calibri" panose="020F0502020204030204" pitchFamily="34" charset="0"/>
                <a:cs typeface="Calibri" panose="020F0502020204030204" pitchFamily="34" charset="0"/>
              </a:rPr>
              <a:t>TF-FCN-LSTM Model</a:t>
            </a:r>
            <a:endParaRPr lang="zh-CN" altLang="en-US" sz="2400" b="1" dirty="0">
              <a:latin typeface="Calibri" panose="020F0502020204030204" pitchFamily="34" charset="0"/>
              <a:cs typeface="Calibri" panose="020F0502020204030204" pitchFamily="34" charset="0"/>
            </a:endParaRPr>
          </a:p>
        </p:txBody>
      </p:sp>
      <p:pic>
        <p:nvPicPr>
          <p:cNvPr id="23" name="图片 22">
            <a:extLst>
              <a:ext uri="{FF2B5EF4-FFF2-40B4-BE49-F238E27FC236}">
                <a16:creationId xmlns:a16="http://schemas.microsoft.com/office/drawing/2014/main" id="{B132BCA0-0328-4046-A268-221F6CC08543}"/>
              </a:ext>
            </a:extLst>
          </p:cNvPr>
          <p:cNvPicPr>
            <a:picLocks noChangeAspect="1"/>
          </p:cNvPicPr>
          <p:nvPr/>
        </p:nvPicPr>
        <p:blipFill>
          <a:blip r:embed="rId3"/>
          <a:stretch>
            <a:fillRect/>
          </a:stretch>
        </p:blipFill>
        <p:spPr>
          <a:xfrm>
            <a:off x="953136" y="1756458"/>
            <a:ext cx="4489661" cy="4754070"/>
          </a:xfrm>
          <a:prstGeom prst="rect">
            <a:avLst/>
          </a:prstGeom>
        </p:spPr>
      </p:pic>
      <p:pic>
        <p:nvPicPr>
          <p:cNvPr id="5" name="图片 4" descr="图示&#10;&#10;描述已自动生成">
            <a:extLst>
              <a:ext uri="{FF2B5EF4-FFF2-40B4-BE49-F238E27FC236}">
                <a16:creationId xmlns:a16="http://schemas.microsoft.com/office/drawing/2014/main" id="{0AA60F60-6635-423C-8DB0-36E22AF5EB61}"/>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36792" y="1358624"/>
            <a:ext cx="4702642" cy="4886127"/>
          </a:xfrm>
          <a:prstGeom prst="rect">
            <a:avLst/>
          </a:prstGeom>
        </p:spPr>
      </p:pic>
    </p:spTree>
    <p:extLst>
      <p:ext uri="{BB962C8B-B14F-4D97-AF65-F5344CB8AC3E}">
        <p14:creationId xmlns:p14="http://schemas.microsoft.com/office/powerpoint/2010/main" val="3681778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三、实验结果</a:t>
            </a:r>
          </a:p>
        </p:txBody>
      </p:sp>
      <p:grpSp>
        <p:nvGrpSpPr>
          <p:cNvPr id="3" name="组合 2">
            <a:extLst>
              <a:ext uri="{FF2B5EF4-FFF2-40B4-BE49-F238E27FC236}">
                <a16:creationId xmlns:a16="http://schemas.microsoft.com/office/drawing/2014/main" id="{F23CF441-F14D-4BD7-8AB0-1435E1715C79}"/>
              </a:ext>
            </a:extLst>
          </p:cNvPr>
          <p:cNvGrpSpPr/>
          <p:nvPr/>
        </p:nvGrpSpPr>
        <p:grpSpPr>
          <a:xfrm>
            <a:off x="6696899" y="1556815"/>
            <a:ext cx="5588517" cy="4743401"/>
            <a:chOff x="7290827" y="29953"/>
            <a:chExt cx="5288011" cy="4538707"/>
          </a:xfrm>
        </p:grpSpPr>
        <p:pic>
          <p:nvPicPr>
            <p:cNvPr id="4" name="图片 3">
              <a:extLst>
                <a:ext uri="{FF2B5EF4-FFF2-40B4-BE49-F238E27FC236}">
                  <a16:creationId xmlns:a16="http://schemas.microsoft.com/office/drawing/2014/main" id="{DBFA6A9D-87C2-4614-B7A2-C9169DC87B4A}"/>
                </a:ext>
              </a:extLst>
            </p:cNvPr>
            <p:cNvPicPr>
              <a:picLocks noChangeAspect="1"/>
            </p:cNvPicPr>
            <p:nvPr/>
          </p:nvPicPr>
          <p:blipFill>
            <a:blip r:embed="rId3"/>
            <a:stretch>
              <a:fillRect/>
            </a:stretch>
          </p:blipFill>
          <p:spPr>
            <a:xfrm>
              <a:off x="7415459" y="491967"/>
              <a:ext cx="4713968" cy="4076693"/>
            </a:xfrm>
            <a:prstGeom prst="rect">
              <a:avLst/>
            </a:prstGeom>
          </p:spPr>
        </p:pic>
        <p:sp>
          <p:nvSpPr>
            <p:cNvPr id="5" name="文字方塊 23">
              <a:extLst>
                <a:ext uri="{FF2B5EF4-FFF2-40B4-BE49-F238E27FC236}">
                  <a16:creationId xmlns:a16="http://schemas.microsoft.com/office/drawing/2014/main" id="{B3EC9A5B-0B89-471A-958D-36B36DE51E07}"/>
                </a:ext>
              </a:extLst>
            </p:cNvPr>
            <p:cNvSpPr txBox="1"/>
            <p:nvPr/>
          </p:nvSpPr>
          <p:spPr>
            <a:xfrm>
              <a:off x="7290827" y="29953"/>
              <a:ext cx="5288011" cy="461665"/>
            </a:xfrm>
            <a:prstGeom prst="rect">
              <a:avLst/>
            </a:prstGeom>
            <a:noFill/>
            <a:ln>
              <a:solidFill>
                <a:schemeClr val="bg1"/>
              </a:solidFill>
            </a:ln>
          </p:spPr>
          <p:txBody>
            <a:bodyPr wrap="square" rtlCol="0">
              <a:spAutoFit/>
            </a:bodyPr>
            <a:lstStyle/>
            <a:p>
              <a:r>
                <a:rPr kumimoji="1" lang="zh-CN" altLang="en-US" sz="2400" b="1" dirty="0">
                  <a:solidFill>
                    <a:srgbClr val="FF0000"/>
                  </a:solidFill>
                  <a:latin typeface="+mn-lt"/>
                  <a:ea typeface="等线" panose="02010600030101010101" pitchFamily="2" charset="-122"/>
                  <a:cs typeface="Calibri" panose="020F0502020204030204" pitchFamily="34" charset="0"/>
                </a:rPr>
                <a:t>跨不同机型，操作系统准确率达到</a:t>
              </a:r>
              <a:r>
                <a:rPr kumimoji="1" lang="en-US" altLang="zh-CN" sz="2400" b="1" dirty="0">
                  <a:solidFill>
                    <a:srgbClr val="FF0000"/>
                  </a:solidFill>
                  <a:latin typeface="+mn-lt"/>
                  <a:ea typeface="等线" panose="02010600030101010101" pitchFamily="2" charset="-122"/>
                  <a:cs typeface="Calibri" panose="020F0502020204030204" pitchFamily="34" charset="0"/>
                </a:rPr>
                <a:t>92%</a:t>
              </a:r>
              <a:endParaRPr kumimoji="1" lang="zh-TW" altLang="en-US" sz="2400" b="1" dirty="0">
                <a:solidFill>
                  <a:srgbClr val="FF0000"/>
                </a:solidFill>
                <a:latin typeface="+mn-lt"/>
                <a:ea typeface="等线" panose="02010600030101010101" pitchFamily="2" charset="-122"/>
                <a:cs typeface="Calibri" panose="020F0502020204030204" pitchFamily="34" charset="0"/>
              </a:endParaRPr>
            </a:p>
          </p:txBody>
        </p:sp>
      </p:grpSp>
      <p:pic>
        <p:nvPicPr>
          <p:cNvPr id="14" name="图片 13">
            <a:extLst>
              <a:ext uri="{FF2B5EF4-FFF2-40B4-BE49-F238E27FC236}">
                <a16:creationId xmlns:a16="http://schemas.microsoft.com/office/drawing/2014/main" id="{29CECB48-728B-4D8B-9BFD-428620D63272}"/>
              </a:ext>
            </a:extLst>
          </p:cNvPr>
          <p:cNvPicPr>
            <a:picLocks noChangeAspect="1"/>
          </p:cNvPicPr>
          <p:nvPr/>
        </p:nvPicPr>
        <p:blipFill>
          <a:blip r:embed="rId4"/>
          <a:stretch>
            <a:fillRect/>
          </a:stretch>
        </p:blipFill>
        <p:spPr>
          <a:xfrm>
            <a:off x="531969" y="1643060"/>
            <a:ext cx="5946325" cy="2381794"/>
          </a:xfrm>
          <a:prstGeom prst="rect">
            <a:avLst/>
          </a:prstGeom>
        </p:spPr>
      </p:pic>
      <p:grpSp>
        <p:nvGrpSpPr>
          <p:cNvPr id="15" name="群組 24">
            <a:extLst>
              <a:ext uri="{FF2B5EF4-FFF2-40B4-BE49-F238E27FC236}">
                <a16:creationId xmlns:a16="http://schemas.microsoft.com/office/drawing/2014/main" id="{A3DEE3E4-C61A-4DD6-8B8F-6F84ED8EC20D}"/>
              </a:ext>
            </a:extLst>
          </p:cNvPr>
          <p:cNvGrpSpPr/>
          <p:nvPr/>
        </p:nvGrpSpPr>
        <p:grpSpPr>
          <a:xfrm>
            <a:off x="4940109" y="1817106"/>
            <a:ext cx="756447" cy="503766"/>
            <a:chOff x="1630710" y="2060848"/>
            <a:chExt cx="1589281" cy="864096"/>
          </a:xfrm>
        </p:grpSpPr>
        <p:cxnSp>
          <p:nvCxnSpPr>
            <p:cNvPr id="16" name="直線箭頭接點 8">
              <a:extLst>
                <a:ext uri="{FF2B5EF4-FFF2-40B4-BE49-F238E27FC236}">
                  <a16:creationId xmlns:a16="http://schemas.microsoft.com/office/drawing/2014/main" id="{F22AA52F-4DCC-4617-AF54-786EA118FDE4}"/>
                </a:ext>
              </a:extLst>
            </p:cNvPr>
            <p:cNvCxnSpPr/>
            <p:nvPr/>
          </p:nvCxnSpPr>
          <p:spPr>
            <a:xfrm flipV="1">
              <a:off x="1918742" y="2060848"/>
              <a:ext cx="0" cy="86409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接點 15">
              <a:extLst>
                <a:ext uri="{FF2B5EF4-FFF2-40B4-BE49-F238E27FC236}">
                  <a16:creationId xmlns:a16="http://schemas.microsoft.com/office/drawing/2014/main" id="{04FA2A72-BBFF-4F1F-B4EE-E801B18702DD}"/>
                </a:ext>
              </a:extLst>
            </p:cNvPr>
            <p:cNvCxnSpPr/>
            <p:nvPr/>
          </p:nvCxnSpPr>
          <p:spPr>
            <a:xfrm>
              <a:off x="1630710" y="2060848"/>
              <a:ext cx="1589281" cy="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8" name="直線接點 18">
              <a:extLst>
                <a:ext uri="{FF2B5EF4-FFF2-40B4-BE49-F238E27FC236}">
                  <a16:creationId xmlns:a16="http://schemas.microsoft.com/office/drawing/2014/main" id="{7063AEE0-FB78-4701-8AFA-4F64386896BA}"/>
                </a:ext>
              </a:extLst>
            </p:cNvPr>
            <p:cNvCxnSpPr/>
            <p:nvPr/>
          </p:nvCxnSpPr>
          <p:spPr>
            <a:xfrm>
              <a:off x="1630710" y="2924944"/>
              <a:ext cx="576064" cy="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sp>
        <p:nvSpPr>
          <p:cNvPr id="19" name="文字方塊 23">
            <a:extLst>
              <a:ext uri="{FF2B5EF4-FFF2-40B4-BE49-F238E27FC236}">
                <a16:creationId xmlns:a16="http://schemas.microsoft.com/office/drawing/2014/main" id="{2D13CECF-9B50-436F-87DE-777E22CBDF27}"/>
              </a:ext>
            </a:extLst>
          </p:cNvPr>
          <p:cNvSpPr txBox="1"/>
          <p:nvPr/>
        </p:nvSpPr>
        <p:spPr>
          <a:xfrm>
            <a:off x="2309254" y="1225591"/>
            <a:ext cx="4169040" cy="400110"/>
          </a:xfrm>
          <a:prstGeom prst="rect">
            <a:avLst/>
          </a:prstGeom>
          <a:noFill/>
          <a:ln>
            <a:solidFill>
              <a:schemeClr val="bg1"/>
            </a:solidFill>
          </a:ln>
        </p:spPr>
        <p:txBody>
          <a:bodyPr wrap="square" rtlCol="0">
            <a:spAutoFit/>
          </a:bodyPr>
          <a:lstStyle/>
          <a:p>
            <a:r>
              <a:rPr kumimoji="1" lang="zh-CN" altLang="en-US" sz="2000" b="1" dirty="0">
                <a:solidFill>
                  <a:srgbClr val="FF0000"/>
                </a:solidFill>
                <a:latin typeface="+mn-lt"/>
                <a:ea typeface="等线" panose="02010600030101010101" pitchFamily="2" charset="-122"/>
                <a:cs typeface="Calibri" panose="020F0502020204030204" pitchFamily="34" charset="0"/>
              </a:rPr>
              <a:t>相比</a:t>
            </a:r>
            <a:r>
              <a:rPr kumimoji="1" lang="en-US" altLang="zh-CN" sz="2000" b="1" dirty="0">
                <a:solidFill>
                  <a:srgbClr val="FF0000"/>
                </a:solidFill>
                <a:latin typeface="+mn-lt"/>
                <a:ea typeface="等线" panose="02010600030101010101" pitchFamily="2" charset="-122"/>
                <a:cs typeface="Calibri" panose="020F0502020204030204" pitchFamily="34" charset="0"/>
              </a:rPr>
              <a:t>SOTA</a:t>
            </a:r>
            <a:r>
              <a:rPr kumimoji="1" lang="zh-CN" altLang="en-US" sz="2000" b="1" dirty="0">
                <a:solidFill>
                  <a:srgbClr val="FF0000"/>
                </a:solidFill>
                <a:latin typeface="+mn-lt"/>
                <a:ea typeface="等线" panose="02010600030101010101" pitchFamily="2" charset="-122"/>
                <a:cs typeface="Calibri" panose="020F0502020204030204" pitchFamily="34" charset="0"/>
              </a:rPr>
              <a:t>方法，准确率提升</a:t>
            </a:r>
            <a:r>
              <a:rPr kumimoji="1" lang="en-US" altLang="zh-CN" sz="2000" b="1" dirty="0">
                <a:solidFill>
                  <a:srgbClr val="FF0000"/>
                </a:solidFill>
                <a:latin typeface="+mn-lt"/>
                <a:ea typeface="等线" panose="02010600030101010101" pitchFamily="2" charset="-122"/>
                <a:cs typeface="Calibri" panose="020F0502020204030204" pitchFamily="34" charset="0"/>
              </a:rPr>
              <a:t>10.9%</a:t>
            </a:r>
            <a:endParaRPr kumimoji="1" lang="zh-TW" altLang="en-US" sz="2000" b="1" dirty="0">
              <a:solidFill>
                <a:srgbClr val="FF0000"/>
              </a:solidFill>
              <a:latin typeface="+mn-lt"/>
              <a:ea typeface="等线" panose="02010600030101010101" pitchFamily="2" charset="-122"/>
              <a:cs typeface="Calibri" panose="020F0502020204030204" pitchFamily="34" charset="0"/>
            </a:endParaRPr>
          </a:p>
        </p:txBody>
      </p:sp>
      <p:grpSp>
        <p:nvGrpSpPr>
          <p:cNvPr id="20" name="组合 19">
            <a:extLst>
              <a:ext uri="{FF2B5EF4-FFF2-40B4-BE49-F238E27FC236}">
                <a16:creationId xmlns:a16="http://schemas.microsoft.com/office/drawing/2014/main" id="{889954D1-1915-43E2-89C0-1185E76EA2F0}"/>
              </a:ext>
            </a:extLst>
          </p:cNvPr>
          <p:cNvGrpSpPr/>
          <p:nvPr/>
        </p:nvGrpSpPr>
        <p:grpSpPr>
          <a:xfrm>
            <a:off x="391660" y="4008372"/>
            <a:ext cx="6032487" cy="2546799"/>
            <a:chOff x="-89715" y="1535339"/>
            <a:chExt cx="6778423" cy="4982670"/>
          </a:xfrm>
        </p:grpSpPr>
        <p:pic>
          <p:nvPicPr>
            <p:cNvPr id="21" name="图片 20">
              <a:extLst>
                <a:ext uri="{FF2B5EF4-FFF2-40B4-BE49-F238E27FC236}">
                  <a16:creationId xmlns:a16="http://schemas.microsoft.com/office/drawing/2014/main" id="{2243EEE1-DAAE-42CB-8F9C-EB44263C7149}"/>
                </a:ext>
              </a:extLst>
            </p:cNvPr>
            <p:cNvPicPr>
              <a:picLocks noChangeAspect="1"/>
            </p:cNvPicPr>
            <p:nvPr/>
          </p:nvPicPr>
          <p:blipFill>
            <a:blip r:embed="rId5"/>
            <a:stretch>
              <a:fillRect/>
            </a:stretch>
          </p:blipFill>
          <p:spPr>
            <a:xfrm>
              <a:off x="-89715" y="2092869"/>
              <a:ext cx="6690541" cy="3765327"/>
            </a:xfrm>
            <a:prstGeom prst="rect">
              <a:avLst/>
            </a:prstGeom>
          </p:spPr>
        </p:pic>
        <p:grpSp>
          <p:nvGrpSpPr>
            <p:cNvPr id="22" name="组合 21">
              <a:extLst>
                <a:ext uri="{FF2B5EF4-FFF2-40B4-BE49-F238E27FC236}">
                  <a16:creationId xmlns:a16="http://schemas.microsoft.com/office/drawing/2014/main" id="{E698184B-C85E-4CA7-9998-FF000D969741}"/>
                </a:ext>
              </a:extLst>
            </p:cNvPr>
            <p:cNvGrpSpPr/>
            <p:nvPr/>
          </p:nvGrpSpPr>
          <p:grpSpPr>
            <a:xfrm>
              <a:off x="1170432" y="1535339"/>
              <a:ext cx="5518276" cy="1608262"/>
              <a:chOff x="1463047" y="1514378"/>
              <a:chExt cx="5246845" cy="1212313"/>
            </a:xfrm>
          </p:grpSpPr>
          <p:cxnSp>
            <p:nvCxnSpPr>
              <p:cNvPr id="24" name="直線接點 15">
                <a:extLst>
                  <a:ext uri="{FF2B5EF4-FFF2-40B4-BE49-F238E27FC236}">
                    <a16:creationId xmlns:a16="http://schemas.microsoft.com/office/drawing/2014/main" id="{8409ACB9-3C94-42D3-BF3F-5380FA11E3C8}"/>
                  </a:ext>
                </a:extLst>
              </p:cNvPr>
              <p:cNvCxnSpPr/>
              <p:nvPr/>
            </p:nvCxnSpPr>
            <p:spPr>
              <a:xfrm>
                <a:off x="1463047" y="2716653"/>
                <a:ext cx="5111363" cy="10038"/>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5" name="文字方塊 23">
                <a:extLst>
                  <a:ext uri="{FF2B5EF4-FFF2-40B4-BE49-F238E27FC236}">
                    <a16:creationId xmlns:a16="http://schemas.microsoft.com/office/drawing/2014/main" id="{E79E4558-200A-438F-961D-9462F0F44A67}"/>
                  </a:ext>
                </a:extLst>
              </p:cNvPr>
              <p:cNvSpPr txBox="1"/>
              <p:nvPr/>
            </p:nvSpPr>
            <p:spPr>
              <a:xfrm>
                <a:off x="3006296" y="1514378"/>
                <a:ext cx="3703596" cy="590072"/>
              </a:xfrm>
              <a:prstGeom prst="rect">
                <a:avLst/>
              </a:prstGeom>
              <a:noFill/>
              <a:ln>
                <a:solidFill>
                  <a:schemeClr val="bg1"/>
                </a:solidFill>
              </a:ln>
            </p:spPr>
            <p:txBody>
              <a:bodyPr wrap="square" rtlCol="0">
                <a:spAutoFit/>
              </a:bodyPr>
              <a:lstStyle/>
              <a:p>
                <a:r>
                  <a:rPr kumimoji="1" lang="en-US" altLang="zh-TW" sz="2000" b="1" dirty="0">
                    <a:solidFill>
                      <a:srgbClr val="FF0000"/>
                    </a:solidFill>
                    <a:latin typeface="+mn-lt"/>
                    <a:ea typeface="等线" panose="02010600030101010101" pitchFamily="2" charset="-122"/>
                    <a:cs typeface="Calibri" panose="020F0502020204030204" pitchFamily="34" charset="0"/>
                  </a:rPr>
                  <a:t>30</a:t>
                </a:r>
                <a:r>
                  <a:rPr kumimoji="1" lang="zh-CN" altLang="en-US" sz="2000" b="1" dirty="0">
                    <a:solidFill>
                      <a:srgbClr val="FF0000"/>
                    </a:solidFill>
                    <a:latin typeface="+mn-lt"/>
                    <a:ea typeface="等线" panose="02010600030101010101" pitchFamily="2" charset="-122"/>
                    <a:cs typeface="Calibri" panose="020F0502020204030204" pitchFamily="34" charset="0"/>
                  </a:rPr>
                  <a:t>用户认证准确率达到</a:t>
                </a:r>
                <a:r>
                  <a:rPr kumimoji="1" lang="en-US" altLang="zh-CN" sz="2000" b="1" dirty="0">
                    <a:solidFill>
                      <a:srgbClr val="FF0000"/>
                    </a:solidFill>
                    <a:latin typeface="+mn-lt"/>
                    <a:ea typeface="等线" panose="02010600030101010101" pitchFamily="2" charset="-122"/>
                    <a:cs typeface="Calibri" panose="020F0502020204030204" pitchFamily="34" charset="0"/>
                  </a:rPr>
                  <a:t>95%</a:t>
                </a:r>
                <a:endParaRPr kumimoji="1" lang="zh-TW" altLang="en-US" sz="2000" b="1" dirty="0">
                  <a:solidFill>
                    <a:srgbClr val="FF0000"/>
                  </a:solidFill>
                  <a:latin typeface="+mn-lt"/>
                  <a:ea typeface="等线" panose="02010600030101010101" pitchFamily="2" charset="-122"/>
                  <a:cs typeface="Calibri" panose="020F0502020204030204" pitchFamily="34" charset="0"/>
                </a:endParaRPr>
              </a:p>
            </p:txBody>
          </p:sp>
          <p:cxnSp>
            <p:nvCxnSpPr>
              <p:cNvPr id="26" name="直線箭頭接點 8">
                <a:extLst>
                  <a:ext uri="{FF2B5EF4-FFF2-40B4-BE49-F238E27FC236}">
                    <a16:creationId xmlns:a16="http://schemas.microsoft.com/office/drawing/2014/main" id="{CF1082CB-665D-46B0-8902-E1302A2A6457}"/>
                  </a:ext>
                </a:extLst>
              </p:cNvPr>
              <p:cNvCxnSpPr>
                <a:cxnSpLocks/>
              </p:cNvCxnSpPr>
              <p:nvPr/>
            </p:nvCxnSpPr>
            <p:spPr>
              <a:xfrm flipV="1">
                <a:off x="4013014" y="2156297"/>
                <a:ext cx="0" cy="53252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3" name="文字方塊 23">
              <a:extLst>
                <a:ext uri="{FF2B5EF4-FFF2-40B4-BE49-F238E27FC236}">
                  <a16:creationId xmlns:a16="http://schemas.microsoft.com/office/drawing/2014/main" id="{6EB1DF13-F494-45D2-A9E7-92AA4F98812B}"/>
                </a:ext>
              </a:extLst>
            </p:cNvPr>
            <p:cNvSpPr txBox="1"/>
            <p:nvPr/>
          </p:nvSpPr>
          <p:spPr>
            <a:xfrm>
              <a:off x="1830363" y="5614787"/>
              <a:ext cx="3498893" cy="903222"/>
            </a:xfrm>
            <a:prstGeom prst="rect">
              <a:avLst/>
            </a:prstGeom>
            <a:noFill/>
            <a:ln>
              <a:solidFill>
                <a:schemeClr val="bg1"/>
              </a:solidFill>
            </a:ln>
          </p:spPr>
          <p:txBody>
            <a:bodyPr wrap="square" rtlCol="0">
              <a:spAutoFit/>
            </a:bodyPr>
            <a:lstStyle/>
            <a:p>
              <a:pPr algn="ctr"/>
              <a:r>
                <a:rPr kumimoji="1" lang="en-US" altLang="zh-CN" sz="2400" b="1" dirty="0">
                  <a:latin typeface="+mn-lt"/>
                  <a:cs typeface="Calibri" panose="020F0502020204030204" pitchFamily="34" charset="0"/>
                </a:rPr>
                <a:t>Accuracy across users</a:t>
              </a:r>
              <a:endParaRPr kumimoji="1" lang="zh-TW" altLang="en-US" sz="2400" b="1" dirty="0">
                <a:latin typeface="+mn-lt"/>
                <a:cs typeface="Calibri" panose="020F0502020204030204" pitchFamily="34" charset="0"/>
              </a:endParaRPr>
            </a:p>
          </p:txBody>
        </p:sp>
      </p:grpSp>
    </p:spTree>
    <p:extLst>
      <p:ext uri="{BB962C8B-B14F-4D97-AF65-F5344CB8AC3E}">
        <p14:creationId xmlns:p14="http://schemas.microsoft.com/office/powerpoint/2010/main" val="2905107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E872EB-C5C2-41DA-8F5D-C07C30BB2D14}"/>
              </a:ext>
            </a:extLst>
          </p:cNvPr>
          <p:cNvSpPr>
            <a:spLocks noGrp="1"/>
          </p:cNvSpPr>
          <p:nvPr>
            <p:ph type="title"/>
          </p:nvPr>
        </p:nvSpPr>
        <p:spPr/>
        <p:txBody>
          <a:bodyPr/>
          <a:lstStyle/>
          <a:p>
            <a:r>
              <a:rPr lang="zh-CN" altLang="en-US" dirty="0"/>
              <a:t>四、论文评价</a:t>
            </a:r>
          </a:p>
        </p:txBody>
      </p:sp>
      <p:sp>
        <p:nvSpPr>
          <p:cNvPr id="3" name="内容占位符 2">
            <a:extLst>
              <a:ext uri="{FF2B5EF4-FFF2-40B4-BE49-F238E27FC236}">
                <a16:creationId xmlns:a16="http://schemas.microsoft.com/office/drawing/2014/main" id="{81F7B2AA-F349-4A7A-82C3-24A35B8A3527}"/>
              </a:ext>
            </a:extLst>
          </p:cNvPr>
          <p:cNvSpPr>
            <a:spLocks noGrp="1"/>
          </p:cNvSpPr>
          <p:nvPr>
            <p:ph idx="1"/>
          </p:nvPr>
        </p:nvSpPr>
        <p:spPr>
          <a:xfrm>
            <a:off x="434770" y="699091"/>
            <a:ext cx="6721931" cy="5043955"/>
          </a:xfrm>
        </p:spPr>
        <p:txBody>
          <a:bodyPr/>
          <a:lstStyle/>
          <a:p>
            <a:pPr marL="0" indent="0">
              <a:lnSpc>
                <a:spcPct val="110000"/>
              </a:lnSpc>
              <a:buNone/>
            </a:pPr>
            <a:endParaRPr lang="en-US" altLang="zh-CN" dirty="0">
              <a:solidFill>
                <a:schemeClr val="tx1"/>
              </a:solidFill>
              <a:latin typeface="+mn-ea"/>
            </a:endParaRPr>
          </a:p>
          <a:p>
            <a:pPr>
              <a:lnSpc>
                <a:spcPct val="110000"/>
              </a:lnSpc>
              <a:buFont typeface="Wingdings" panose="05000000000000000000" pitchFamily="2" charset="2"/>
              <a:buChar char="p"/>
            </a:pPr>
            <a:r>
              <a:rPr lang="en-US" altLang="zh-CN" dirty="0">
                <a:solidFill>
                  <a:schemeClr val="tx1"/>
                </a:solidFill>
                <a:latin typeface="+mn-ea"/>
                <a:cs typeface="+mj-cs"/>
              </a:rPr>
              <a:t> INFOCOM</a:t>
            </a:r>
            <a:r>
              <a:rPr lang="zh-CN" altLang="en-US" dirty="0">
                <a:solidFill>
                  <a:schemeClr val="tx1"/>
                </a:solidFill>
                <a:latin typeface="+mn-ea"/>
                <a:cs typeface="+mj-cs"/>
              </a:rPr>
              <a:t>评审委员会评价我们的方法“</a:t>
            </a:r>
            <a:r>
              <a:rPr lang="zh-CN" altLang="en-US" b="1" dirty="0">
                <a:solidFill>
                  <a:schemeClr val="accent1"/>
                </a:solidFill>
                <a:latin typeface="+mn-ea"/>
                <a:cs typeface="+mj-cs"/>
              </a:rPr>
              <a:t>填补了连续用户探测的空白</a:t>
            </a:r>
            <a:r>
              <a:rPr lang="zh-CN" altLang="en-US" dirty="0">
                <a:solidFill>
                  <a:schemeClr val="tx1"/>
                </a:solidFill>
                <a:latin typeface="+mn-ea"/>
                <a:cs typeface="+mj-cs"/>
              </a:rPr>
              <a:t>”，“</a:t>
            </a:r>
            <a:r>
              <a:rPr lang="zh-CN" altLang="en-US" b="1" dirty="0">
                <a:solidFill>
                  <a:schemeClr val="accent1"/>
                </a:solidFill>
                <a:latin typeface="+mn-ea"/>
                <a:cs typeface="+mj-cs"/>
              </a:rPr>
              <a:t>将人工智能方法引入多源信号分析领域，提供了新型的方法。</a:t>
            </a:r>
            <a:r>
              <a:rPr lang="zh-CN" altLang="en-US" dirty="0">
                <a:solidFill>
                  <a:schemeClr val="tx1"/>
                </a:solidFill>
                <a:latin typeface="+mn-ea"/>
                <a:cs typeface="+mj-cs"/>
              </a:rPr>
              <a:t>”</a:t>
            </a:r>
            <a:endParaRPr lang="en-US" altLang="zh-CN" dirty="0">
              <a:solidFill>
                <a:schemeClr val="tx1"/>
              </a:solidFill>
              <a:latin typeface="+mn-ea"/>
              <a:cs typeface="+mj-cs"/>
            </a:endParaRPr>
          </a:p>
          <a:p>
            <a:pPr>
              <a:lnSpc>
                <a:spcPct val="110000"/>
              </a:lnSpc>
              <a:buFont typeface="Wingdings" panose="05000000000000000000" pitchFamily="2" charset="2"/>
              <a:buChar char="p"/>
            </a:pPr>
            <a:endParaRPr lang="en-US" altLang="zh-CN" sz="1100" dirty="0">
              <a:solidFill>
                <a:schemeClr val="tx1"/>
              </a:solidFill>
              <a:latin typeface="+mn-ea"/>
              <a:cs typeface="+mj-cs"/>
            </a:endParaRPr>
          </a:p>
          <a:p>
            <a:pPr>
              <a:lnSpc>
                <a:spcPct val="110000"/>
              </a:lnSpc>
              <a:buFont typeface="Wingdings" panose="05000000000000000000" pitchFamily="2" charset="2"/>
              <a:buChar char="p"/>
            </a:pPr>
            <a:r>
              <a:rPr lang="zh-CN" altLang="en-US" dirty="0">
                <a:solidFill>
                  <a:schemeClr val="tx1"/>
                </a:solidFill>
                <a:latin typeface="+mn-ea"/>
                <a:cs typeface="+mj-cs"/>
              </a:rPr>
              <a:t> 我们还使用电磁等信号实现了用户时间管理、麦克风摄像头开启检测、设备</a:t>
            </a:r>
            <a:r>
              <a:rPr lang="en-US" altLang="zh-CN" dirty="0">
                <a:solidFill>
                  <a:schemeClr val="tx1"/>
                </a:solidFill>
                <a:latin typeface="+mn-ea"/>
                <a:cs typeface="+mj-cs"/>
              </a:rPr>
              <a:t>ID</a:t>
            </a:r>
            <a:r>
              <a:rPr lang="zh-CN" altLang="en-US" dirty="0">
                <a:solidFill>
                  <a:schemeClr val="tx1"/>
                </a:solidFill>
                <a:latin typeface="+mn-ea"/>
                <a:cs typeface="+mj-cs"/>
              </a:rPr>
              <a:t>标识、</a:t>
            </a:r>
            <a:r>
              <a:rPr lang="zh-CN" altLang="en-US" b="1" dirty="0">
                <a:solidFill>
                  <a:srgbClr val="FF0000"/>
                </a:solidFill>
                <a:latin typeface="+mn-ea"/>
                <a:cs typeface="+mj-cs"/>
              </a:rPr>
              <a:t>设备状态监测</a:t>
            </a:r>
            <a:r>
              <a:rPr lang="zh-CN" altLang="en-US" dirty="0">
                <a:solidFill>
                  <a:schemeClr val="tx1"/>
                </a:solidFill>
                <a:latin typeface="+mn-ea"/>
                <a:cs typeface="+mj-cs"/>
              </a:rPr>
              <a:t>等。</a:t>
            </a:r>
            <a:endParaRPr lang="zh-CN" altLang="en-US" dirty="0">
              <a:solidFill>
                <a:schemeClr val="tx1"/>
              </a:solidFill>
              <a:latin typeface="+mn-ea"/>
            </a:endParaRPr>
          </a:p>
        </p:txBody>
      </p:sp>
      <p:grpSp>
        <p:nvGrpSpPr>
          <p:cNvPr id="5" name="组合 4">
            <a:extLst>
              <a:ext uri="{FF2B5EF4-FFF2-40B4-BE49-F238E27FC236}">
                <a16:creationId xmlns:a16="http://schemas.microsoft.com/office/drawing/2014/main" id="{50969637-A97A-4300-B821-A7FFCFA0E1CA}"/>
              </a:ext>
            </a:extLst>
          </p:cNvPr>
          <p:cNvGrpSpPr/>
          <p:nvPr/>
        </p:nvGrpSpPr>
        <p:grpSpPr>
          <a:xfrm>
            <a:off x="7460831" y="2090058"/>
            <a:ext cx="4430720" cy="3421168"/>
            <a:chOff x="7761280" y="2217017"/>
            <a:chExt cx="3995950" cy="3202768"/>
          </a:xfrm>
        </p:grpSpPr>
        <p:grpSp>
          <p:nvGrpSpPr>
            <p:cNvPr id="4" name="组合 3">
              <a:extLst>
                <a:ext uri="{FF2B5EF4-FFF2-40B4-BE49-F238E27FC236}">
                  <a16:creationId xmlns:a16="http://schemas.microsoft.com/office/drawing/2014/main" id="{A787F679-2F41-4B87-80D0-EB7E15E24253}"/>
                </a:ext>
              </a:extLst>
            </p:cNvPr>
            <p:cNvGrpSpPr/>
            <p:nvPr/>
          </p:nvGrpSpPr>
          <p:grpSpPr>
            <a:xfrm>
              <a:off x="8903571" y="2217017"/>
              <a:ext cx="1628796" cy="1660493"/>
              <a:chOff x="8931332" y="2006265"/>
              <a:chExt cx="1628796" cy="1660493"/>
            </a:xfrm>
          </p:grpSpPr>
          <p:sp>
            <p:nvSpPr>
              <p:cNvPr id="6" name="椭圆 5">
                <a:extLst>
                  <a:ext uri="{FF2B5EF4-FFF2-40B4-BE49-F238E27FC236}">
                    <a16:creationId xmlns:a16="http://schemas.microsoft.com/office/drawing/2014/main" id="{0D727813-E416-47C3-B504-DE1167A3F6EF}"/>
                  </a:ext>
                </a:extLst>
              </p:cNvPr>
              <p:cNvSpPr/>
              <p:nvPr/>
            </p:nvSpPr>
            <p:spPr>
              <a:xfrm>
                <a:off x="8931332" y="2006265"/>
                <a:ext cx="1628796" cy="1660493"/>
              </a:xfrm>
              <a:prstGeom prst="ellipse">
                <a:avLst/>
              </a:prstGeom>
              <a:solidFill>
                <a:srgbClr val="ADD6FF"/>
              </a:solidFill>
              <a:ln w="25400" cap="flat">
                <a:solidFill>
                  <a:srgbClr val="97C0EC"/>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3366"/>
                  </a:solidFill>
                  <a:effectLst/>
                  <a:uFillTx/>
                  <a:latin typeface="等线" panose="02010600030101010101" pitchFamily="2" charset="-122"/>
                  <a:ea typeface="等线" panose="02010600030101010101" pitchFamily="2" charset="-122"/>
                  <a:cs typeface="Verdana"/>
                  <a:sym typeface="Verdana"/>
                </a:endParaRPr>
              </a:p>
            </p:txBody>
          </p:sp>
          <p:sp>
            <p:nvSpPr>
              <p:cNvPr id="10" name="文本框 9">
                <a:extLst>
                  <a:ext uri="{FF2B5EF4-FFF2-40B4-BE49-F238E27FC236}">
                    <a16:creationId xmlns:a16="http://schemas.microsoft.com/office/drawing/2014/main" id="{9949E34B-46EF-4987-AEEA-A792C4069D68}"/>
                  </a:ext>
                </a:extLst>
              </p:cNvPr>
              <p:cNvSpPr txBox="1"/>
              <p:nvPr/>
            </p:nvSpPr>
            <p:spPr>
              <a:xfrm>
                <a:off x="8972061" y="2419067"/>
                <a:ext cx="1547339"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zh-CN" altLang="en-US" sz="2400" b="1" i="0" u="none" strike="noStrike" cap="none" spc="0" normalizeH="0" baseline="0" dirty="0">
                    <a:ln>
                      <a:noFill/>
                    </a:ln>
                    <a:solidFill>
                      <a:srgbClr val="C00000"/>
                    </a:solidFill>
                    <a:effectLst/>
                    <a:uFillTx/>
                    <a:latin typeface="等线" panose="02010600030101010101" pitchFamily="2" charset="-122"/>
                    <a:ea typeface="等线" panose="02010600030101010101" pitchFamily="2" charset="-122"/>
                    <a:cs typeface="+mn-ea"/>
                    <a:sym typeface="+mn-lt"/>
                  </a:rPr>
                  <a:t>设备</a:t>
                </a:r>
                <a:r>
                  <a:rPr kumimoji="0" lang="en-US" altLang="zh-CN" sz="2400" b="1" i="0" u="none" strike="noStrike" cap="none" spc="0" normalizeH="0" baseline="0" dirty="0">
                    <a:ln>
                      <a:noFill/>
                    </a:ln>
                    <a:solidFill>
                      <a:srgbClr val="C00000"/>
                    </a:solidFill>
                    <a:effectLst/>
                    <a:uFillTx/>
                    <a:latin typeface="等线" panose="02010600030101010101" pitchFamily="2" charset="-122"/>
                    <a:ea typeface="等线" panose="02010600030101010101" pitchFamily="2" charset="-122"/>
                    <a:cs typeface="+mn-ea"/>
                    <a:sym typeface="+mn-lt"/>
                  </a:rPr>
                  <a:t>ID</a:t>
                </a:r>
              </a:p>
              <a:p>
                <a:pPr marL="0" marR="0" indent="0" algn="ctr" defTabSz="914400" rtl="0" fontAlgn="auto" latinLnBrk="0" hangingPunct="0">
                  <a:lnSpc>
                    <a:spcPct val="100000"/>
                  </a:lnSpc>
                  <a:spcBef>
                    <a:spcPts val="0"/>
                  </a:spcBef>
                  <a:spcAft>
                    <a:spcPts val="0"/>
                  </a:spcAft>
                  <a:buClrTx/>
                  <a:buSzTx/>
                  <a:buFontTx/>
                  <a:buNone/>
                  <a:tabLst/>
                </a:pPr>
                <a:r>
                  <a:rPr kumimoji="0" lang="zh-CN" altLang="en-US" sz="2400" b="1" i="0" u="none" strike="noStrike" cap="none" spc="0" normalizeH="0" baseline="0" dirty="0">
                    <a:ln>
                      <a:noFill/>
                    </a:ln>
                    <a:solidFill>
                      <a:srgbClr val="C00000"/>
                    </a:solidFill>
                    <a:effectLst/>
                    <a:uFillTx/>
                    <a:latin typeface="等线" panose="02010600030101010101" pitchFamily="2" charset="-122"/>
                    <a:ea typeface="等线" panose="02010600030101010101" pitchFamily="2" charset="-122"/>
                    <a:cs typeface="+mn-ea"/>
                    <a:sym typeface="+mn-lt"/>
                  </a:rPr>
                  <a:t>识别</a:t>
                </a:r>
              </a:p>
            </p:txBody>
          </p:sp>
        </p:grpSp>
        <p:sp>
          <p:nvSpPr>
            <p:cNvPr id="15" name="椭圆 14">
              <a:extLst>
                <a:ext uri="{FF2B5EF4-FFF2-40B4-BE49-F238E27FC236}">
                  <a16:creationId xmlns:a16="http://schemas.microsoft.com/office/drawing/2014/main" id="{0BC42469-7BD3-4FA1-B9DF-E956454DFBCC}"/>
                </a:ext>
              </a:extLst>
            </p:cNvPr>
            <p:cNvSpPr/>
            <p:nvPr/>
          </p:nvSpPr>
          <p:spPr>
            <a:xfrm>
              <a:off x="10010733" y="3759292"/>
              <a:ext cx="1628796" cy="1660493"/>
            </a:xfrm>
            <a:prstGeom prst="ellipse">
              <a:avLst/>
            </a:prstGeom>
            <a:solidFill>
              <a:srgbClr val="FECE81"/>
            </a:solidFill>
            <a:ln w="25400" cap="flat">
              <a:solidFill>
                <a:srgbClr val="FDBA5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3366"/>
                </a:solidFill>
                <a:effectLst/>
                <a:uFillTx/>
                <a:latin typeface="等线" panose="02010600030101010101" pitchFamily="2" charset="-122"/>
                <a:ea typeface="等线" panose="02010600030101010101" pitchFamily="2" charset="-122"/>
                <a:cs typeface="Verdana"/>
                <a:sym typeface="Verdana"/>
              </a:endParaRPr>
            </a:p>
          </p:txBody>
        </p:sp>
        <p:sp>
          <p:nvSpPr>
            <p:cNvPr id="14" name="椭圆 13">
              <a:extLst>
                <a:ext uri="{FF2B5EF4-FFF2-40B4-BE49-F238E27FC236}">
                  <a16:creationId xmlns:a16="http://schemas.microsoft.com/office/drawing/2014/main" id="{53E66D6B-73B9-4F75-95A1-B43803F0A41B}"/>
                </a:ext>
              </a:extLst>
            </p:cNvPr>
            <p:cNvSpPr/>
            <p:nvPr/>
          </p:nvSpPr>
          <p:spPr>
            <a:xfrm>
              <a:off x="7784422" y="3759292"/>
              <a:ext cx="1628796" cy="1660493"/>
            </a:xfrm>
            <a:prstGeom prst="ellipse">
              <a:avLst/>
            </a:prstGeom>
            <a:solidFill>
              <a:srgbClr val="D8C0BD"/>
            </a:solidFill>
            <a:ln w="25400" cap="flat">
              <a:solidFill>
                <a:srgbClr val="A4969D"/>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3366"/>
                </a:solidFill>
                <a:effectLst/>
                <a:uFillTx/>
                <a:latin typeface="等线" panose="02010600030101010101" pitchFamily="2" charset="-122"/>
                <a:ea typeface="等线" panose="02010600030101010101" pitchFamily="2" charset="-122"/>
                <a:cs typeface="Verdana"/>
                <a:sym typeface="Verdana"/>
              </a:endParaRPr>
            </a:p>
          </p:txBody>
        </p:sp>
        <p:sp>
          <p:nvSpPr>
            <p:cNvPr id="9" name="椭圆 8">
              <a:extLst>
                <a:ext uri="{FF2B5EF4-FFF2-40B4-BE49-F238E27FC236}">
                  <a16:creationId xmlns:a16="http://schemas.microsoft.com/office/drawing/2014/main" id="{C3FB5D37-11BF-438E-B268-80A38302CEC0}"/>
                </a:ext>
              </a:extLst>
            </p:cNvPr>
            <p:cNvSpPr/>
            <p:nvPr/>
          </p:nvSpPr>
          <p:spPr>
            <a:xfrm>
              <a:off x="8959124" y="3712147"/>
              <a:ext cx="1481770" cy="519348"/>
            </a:xfrm>
            <a:prstGeom prst="ellipse">
              <a:avLst/>
            </a:prstGeom>
            <a:solidFill>
              <a:srgbClr val="EDEDED"/>
            </a:solidFill>
            <a:ln w="57150" cap="flat">
              <a:solidFill>
                <a:srgbClr val="7D7D7D"/>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3366"/>
                </a:solidFill>
                <a:effectLst/>
                <a:uFillTx/>
                <a:latin typeface="等线" panose="02010600030101010101" pitchFamily="2" charset="-122"/>
                <a:ea typeface="等线" panose="02010600030101010101" pitchFamily="2" charset="-122"/>
                <a:cs typeface="Verdana"/>
                <a:sym typeface="Verdana"/>
              </a:endParaRPr>
            </a:p>
          </p:txBody>
        </p:sp>
        <p:sp>
          <p:nvSpPr>
            <p:cNvPr id="11" name="文本框 10">
              <a:extLst>
                <a:ext uri="{FF2B5EF4-FFF2-40B4-BE49-F238E27FC236}">
                  <a16:creationId xmlns:a16="http://schemas.microsoft.com/office/drawing/2014/main" id="{CA50B460-DE4C-4351-8C2D-CDB1730A8CB4}"/>
                </a:ext>
              </a:extLst>
            </p:cNvPr>
            <p:cNvSpPr txBox="1"/>
            <p:nvPr/>
          </p:nvSpPr>
          <p:spPr>
            <a:xfrm>
              <a:off x="7761280" y="4169121"/>
              <a:ext cx="1589892"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fontAlgn="auto">
                <a:spcBef>
                  <a:spcPts val="0"/>
                </a:spcBef>
                <a:spcAft>
                  <a:spcPts val="0"/>
                </a:spcAft>
              </a:pPr>
              <a:r>
                <a:rPr lang="zh-CN" altLang="en-US" sz="2400" b="1" dirty="0">
                  <a:solidFill>
                    <a:srgbClr val="FF0000"/>
                  </a:solidFill>
                  <a:latin typeface="+mn-ea"/>
                </a:rPr>
                <a:t>设备状态监测</a:t>
              </a:r>
              <a:endParaRPr kumimoji="0" lang="zh-CN" altLang="en-US" sz="2400" b="1" i="0" u="none" strike="noStrike" cap="none" spc="0" normalizeH="0" baseline="0" dirty="0">
                <a:ln>
                  <a:noFill/>
                </a:ln>
                <a:solidFill>
                  <a:srgbClr val="C00000"/>
                </a:solidFill>
                <a:effectLst/>
                <a:uFillTx/>
                <a:latin typeface="等线" panose="02010600030101010101" pitchFamily="2" charset="-122"/>
                <a:ea typeface="等线" panose="02010600030101010101" pitchFamily="2" charset="-122"/>
                <a:cs typeface="+mn-ea"/>
                <a:sym typeface="+mn-lt"/>
              </a:endParaRPr>
            </a:p>
          </p:txBody>
        </p:sp>
        <p:sp>
          <p:nvSpPr>
            <p:cNvPr id="12" name="文本框 11">
              <a:extLst>
                <a:ext uri="{FF2B5EF4-FFF2-40B4-BE49-F238E27FC236}">
                  <a16:creationId xmlns:a16="http://schemas.microsoft.com/office/drawing/2014/main" id="{F11099D5-97D2-408F-8E56-060A97B2DABF}"/>
                </a:ext>
              </a:extLst>
            </p:cNvPr>
            <p:cNvSpPr txBox="1"/>
            <p:nvPr/>
          </p:nvSpPr>
          <p:spPr>
            <a:xfrm>
              <a:off x="9894585" y="3971821"/>
              <a:ext cx="1862645"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zh-CN" altLang="en-US" sz="2400" b="1" i="0" u="none" strike="noStrike" cap="none" spc="0" normalizeH="0" baseline="0" dirty="0">
                  <a:ln>
                    <a:noFill/>
                  </a:ln>
                  <a:solidFill>
                    <a:srgbClr val="C00000"/>
                  </a:solidFill>
                  <a:effectLst/>
                  <a:uFillTx/>
                  <a:latin typeface="等线" panose="02010600030101010101" pitchFamily="2" charset="-122"/>
                  <a:ea typeface="等线" panose="02010600030101010101" pitchFamily="2" charset="-122"/>
                  <a:cs typeface="+mn-ea"/>
                  <a:sym typeface="+mn-lt"/>
                </a:rPr>
                <a:t>麦克风</a:t>
              </a:r>
              <a:endParaRPr kumimoji="0" lang="en-US" altLang="zh-CN" sz="2400" b="1" i="0" u="none" strike="noStrike" cap="none" spc="0" normalizeH="0" baseline="0" dirty="0">
                <a:ln>
                  <a:noFill/>
                </a:ln>
                <a:solidFill>
                  <a:srgbClr val="C00000"/>
                </a:solidFill>
                <a:effectLst/>
                <a:uFillTx/>
                <a:latin typeface="等线" panose="02010600030101010101" pitchFamily="2" charset="-122"/>
                <a:ea typeface="等线" panose="02010600030101010101" pitchFamily="2" charset="-122"/>
                <a:cs typeface="+mn-ea"/>
                <a:sym typeface="+mn-lt"/>
              </a:endParaRPr>
            </a:p>
            <a:p>
              <a:pPr marL="0" marR="0" indent="0" algn="ctr" defTabSz="914400" rtl="0" fontAlgn="auto" latinLnBrk="0" hangingPunct="0">
                <a:lnSpc>
                  <a:spcPct val="100000"/>
                </a:lnSpc>
                <a:spcBef>
                  <a:spcPts val="0"/>
                </a:spcBef>
                <a:spcAft>
                  <a:spcPts val="0"/>
                </a:spcAft>
                <a:buClrTx/>
                <a:buSzTx/>
                <a:buFontTx/>
                <a:buNone/>
                <a:tabLst/>
              </a:pPr>
              <a:r>
                <a:rPr kumimoji="0" lang="zh-CN" altLang="en-US" sz="2400" b="1" i="0" u="none" strike="noStrike" cap="none" spc="0" normalizeH="0" baseline="0" dirty="0">
                  <a:ln>
                    <a:noFill/>
                  </a:ln>
                  <a:solidFill>
                    <a:srgbClr val="C00000"/>
                  </a:solidFill>
                  <a:effectLst/>
                  <a:uFillTx/>
                  <a:latin typeface="等线" panose="02010600030101010101" pitchFamily="2" charset="-122"/>
                  <a:ea typeface="等线" panose="02010600030101010101" pitchFamily="2" charset="-122"/>
                  <a:cs typeface="+mn-ea"/>
                  <a:sym typeface="+mn-lt"/>
                </a:rPr>
                <a:t>摄像头</a:t>
              </a:r>
              <a:endParaRPr kumimoji="0" lang="en-US" altLang="zh-CN" sz="2400" b="1" i="0" u="none" strike="noStrike" cap="none" spc="0" normalizeH="0" baseline="0" dirty="0">
                <a:ln>
                  <a:noFill/>
                </a:ln>
                <a:solidFill>
                  <a:srgbClr val="C00000"/>
                </a:solidFill>
                <a:effectLst/>
                <a:uFillTx/>
                <a:latin typeface="等线" panose="02010600030101010101" pitchFamily="2" charset="-122"/>
                <a:ea typeface="等线" panose="02010600030101010101" pitchFamily="2" charset="-122"/>
                <a:cs typeface="+mn-ea"/>
                <a:sym typeface="+mn-lt"/>
              </a:endParaRPr>
            </a:p>
            <a:p>
              <a:pPr marL="0" marR="0" indent="0" algn="ctr" defTabSz="914400" rtl="0" fontAlgn="auto" latinLnBrk="0" hangingPunct="0">
                <a:lnSpc>
                  <a:spcPct val="100000"/>
                </a:lnSpc>
                <a:spcBef>
                  <a:spcPts val="0"/>
                </a:spcBef>
                <a:spcAft>
                  <a:spcPts val="0"/>
                </a:spcAft>
                <a:buClrTx/>
                <a:buSzTx/>
                <a:buFontTx/>
                <a:buNone/>
                <a:tabLst/>
              </a:pPr>
              <a:r>
                <a:rPr kumimoji="0" lang="zh-CN" altLang="en-US" sz="2400" b="1" i="0" u="none" strike="noStrike" cap="none" spc="0" normalizeH="0" baseline="0" dirty="0">
                  <a:ln>
                    <a:noFill/>
                  </a:ln>
                  <a:solidFill>
                    <a:srgbClr val="C00000"/>
                  </a:solidFill>
                  <a:effectLst/>
                  <a:uFillTx/>
                  <a:latin typeface="等线" panose="02010600030101010101" pitchFamily="2" charset="-122"/>
                  <a:ea typeface="等线" panose="02010600030101010101" pitchFamily="2" charset="-122"/>
                  <a:cs typeface="+mn-ea"/>
                  <a:sym typeface="+mn-lt"/>
                </a:rPr>
                <a:t>开启检测</a:t>
              </a:r>
            </a:p>
          </p:txBody>
        </p:sp>
        <p:sp>
          <p:nvSpPr>
            <p:cNvPr id="13" name="文本框 12">
              <a:extLst>
                <a:ext uri="{FF2B5EF4-FFF2-40B4-BE49-F238E27FC236}">
                  <a16:creationId xmlns:a16="http://schemas.microsoft.com/office/drawing/2014/main" id="{11BBC399-67D4-43D7-BA40-E1FDB40FDE7B}"/>
                </a:ext>
              </a:extLst>
            </p:cNvPr>
            <p:cNvSpPr txBox="1"/>
            <p:nvPr/>
          </p:nvSpPr>
          <p:spPr>
            <a:xfrm>
              <a:off x="8821887" y="3742793"/>
              <a:ext cx="2070783"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zh-CN" altLang="en-US" sz="2400" b="1" dirty="0">
                  <a:solidFill>
                    <a:schemeClr val="tx2">
                      <a:lumMod val="50000"/>
                    </a:schemeClr>
                  </a:solidFill>
                  <a:latin typeface="等线" panose="02010600030101010101" pitchFamily="2" charset="-122"/>
                  <a:ea typeface="等线" panose="02010600030101010101" pitchFamily="2" charset="-122"/>
                  <a:cs typeface="+mn-ea"/>
                  <a:sym typeface="+mn-lt"/>
                </a:rPr>
                <a:t>   扩展课题</a:t>
              </a:r>
              <a:endParaRPr kumimoji="0" lang="zh-CN" altLang="en-US" sz="2400" b="1" i="0" u="none" strike="noStrike" cap="none" spc="0" normalizeH="0" baseline="0" dirty="0">
                <a:ln>
                  <a:noFill/>
                </a:ln>
                <a:solidFill>
                  <a:schemeClr val="tx2">
                    <a:lumMod val="50000"/>
                  </a:schemeClr>
                </a:solidFill>
                <a:effectLst/>
                <a:uFillTx/>
                <a:latin typeface="等线" panose="02010600030101010101" pitchFamily="2" charset="-122"/>
                <a:ea typeface="等线" panose="02010600030101010101" pitchFamily="2" charset="-122"/>
                <a:cs typeface="+mn-ea"/>
                <a:sym typeface="+mn-lt"/>
              </a:endParaRPr>
            </a:p>
          </p:txBody>
        </p:sp>
      </p:grpSp>
    </p:spTree>
    <p:extLst>
      <p:ext uri="{BB962C8B-B14F-4D97-AF65-F5344CB8AC3E}">
        <p14:creationId xmlns:p14="http://schemas.microsoft.com/office/powerpoint/2010/main" val="2660795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C84ED3-B27C-4EA2-83D5-C2FB719FD787}"/>
              </a:ext>
            </a:extLst>
          </p:cNvPr>
          <p:cNvSpPr>
            <a:spLocks noGrp="1"/>
          </p:cNvSpPr>
          <p:nvPr>
            <p:ph type="title"/>
          </p:nvPr>
        </p:nvSpPr>
        <p:spPr/>
        <p:txBody>
          <a:bodyPr/>
          <a:lstStyle/>
          <a:p>
            <a:r>
              <a:rPr lang="zh-CN" altLang="en-US" dirty="0"/>
              <a:t>五、应用成果</a:t>
            </a:r>
          </a:p>
        </p:txBody>
      </p:sp>
      <p:sp>
        <p:nvSpPr>
          <p:cNvPr id="3" name="内容占位符 2">
            <a:extLst>
              <a:ext uri="{FF2B5EF4-FFF2-40B4-BE49-F238E27FC236}">
                <a16:creationId xmlns:a16="http://schemas.microsoft.com/office/drawing/2014/main" id="{E31F7EF7-F4A2-4562-8E88-B20C518E865F}"/>
              </a:ext>
            </a:extLst>
          </p:cNvPr>
          <p:cNvSpPr>
            <a:spLocks noGrp="1"/>
          </p:cNvSpPr>
          <p:nvPr>
            <p:ph idx="1"/>
          </p:nvPr>
        </p:nvSpPr>
        <p:spPr>
          <a:xfrm>
            <a:off x="651314" y="620713"/>
            <a:ext cx="6923410" cy="5043955"/>
          </a:xfrm>
        </p:spPr>
        <p:txBody>
          <a:bodyPr/>
          <a:lstStyle/>
          <a:p>
            <a:pPr marL="0" indent="0">
              <a:lnSpc>
                <a:spcPct val="110000"/>
              </a:lnSpc>
              <a:buNone/>
            </a:pPr>
            <a:endParaRPr lang="en-US" altLang="zh-CN" dirty="0"/>
          </a:p>
          <a:p>
            <a:pPr>
              <a:lnSpc>
                <a:spcPct val="110000"/>
              </a:lnSpc>
              <a:buFont typeface="Wingdings" panose="05000000000000000000" pitchFamily="2" charset="2"/>
              <a:buChar char="p"/>
            </a:pPr>
            <a:r>
              <a:rPr lang="zh-CN" altLang="en-US" dirty="0"/>
              <a:t> </a:t>
            </a:r>
            <a:r>
              <a:rPr lang="zh-CN" altLang="en-US" b="1" dirty="0">
                <a:solidFill>
                  <a:srgbClr val="0B4DA2"/>
                </a:solidFill>
                <a:latin typeface="+mj-lt"/>
                <a:ea typeface="+mj-ea"/>
                <a:cs typeface="+mj-cs"/>
              </a:rPr>
              <a:t>持续用户认证</a:t>
            </a:r>
            <a:endParaRPr lang="en-US" altLang="zh-CN" b="1" dirty="0">
              <a:solidFill>
                <a:srgbClr val="0B4DA2"/>
              </a:solidFill>
              <a:latin typeface="+mj-lt"/>
              <a:ea typeface="+mj-ea"/>
              <a:cs typeface="+mj-cs"/>
            </a:endParaRPr>
          </a:p>
          <a:p>
            <a:pPr marL="0" indent="0">
              <a:lnSpc>
                <a:spcPct val="110000"/>
              </a:lnSpc>
              <a:buNone/>
            </a:pPr>
            <a:r>
              <a:rPr lang="en-US" altLang="zh-CN" b="1" dirty="0">
                <a:solidFill>
                  <a:srgbClr val="0B4DA2"/>
                </a:solidFill>
                <a:latin typeface="+mj-lt"/>
                <a:ea typeface="+mj-ea"/>
                <a:cs typeface="+mj-cs"/>
              </a:rPr>
              <a:t>      </a:t>
            </a:r>
            <a:r>
              <a:rPr lang="zh-CN" altLang="en-US" dirty="0">
                <a:solidFill>
                  <a:schemeClr val="tx1"/>
                </a:solidFill>
                <a:latin typeface="+mj-lt"/>
                <a:ea typeface="+mj-ea"/>
                <a:cs typeface="+mj-cs"/>
              </a:rPr>
              <a:t>同华为物联网部门合作，正在将上述用户认证方案部署在智能手机上</a:t>
            </a:r>
            <a:r>
              <a:rPr lang="zh-CN" altLang="en-US" b="1" dirty="0">
                <a:solidFill>
                  <a:schemeClr val="tx1"/>
                </a:solidFill>
                <a:latin typeface="+mj-lt"/>
                <a:ea typeface="+mj-ea"/>
                <a:cs typeface="+mj-cs"/>
              </a:rPr>
              <a:t>。</a:t>
            </a:r>
            <a:endParaRPr lang="en-US" altLang="zh-CN" b="1" dirty="0">
              <a:solidFill>
                <a:schemeClr val="tx1"/>
              </a:solidFill>
              <a:latin typeface="+mj-lt"/>
              <a:ea typeface="+mj-ea"/>
              <a:cs typeface="+mj-cs"/>
            </a:endParaRPr>
          </a:p>
          <a:p>
            <a:pPr marL="0" indent="0">
              <a:lnSpc>
                <a:spcPct val="110000"/>
              </a:lnSpc>
              <a:buNone/>
            </a:pPr>
            <a:endParaRPr lang="en-US" altLang="zh-CN" b="1" dirty="0">
              <a:solidFill>
                <a:schemeClr val="tx1"/>
              </a:solidFill>
              <a:latin typeface="+mj-lt"/>
              <a:ea typeface="+mj-ea"/>
              <a:cs typeface="+mj-cs"/>
            </a:endParaRPr>
          </a:p>
          <a:p>
            <a:pPr>
              <a:lnSpc>
                <a:spcPct val="110000"/>
              </a:lnSpc>
              <a:buFont typeface="Wingdings" panose="05000000000000000000" pitchFamily="2" charset="2"/>
              <a:buChar char="p"/>
            </a:pPr>
            <a:r>
              <a:rPr lang="en-US" altLang="zh-CN" b="1" dirty="0">
                <a:solidFill>
                  <a:srgbClr val="0B4DA2"/>
                </a:solidFill>
                <a:latin typeface="+mj-lt"/>
                <a:ea typeface="+mj-ea"/>
                <a:cs typeface="+mj-cs"/>
              </a:rPr>
              <a:t>   </a:t>
            </a:r>
            <a:r>
              <a:rPr lang="zh-CN" altLang="en-US" b="1" dirty="0">
                <a:solidFill>
                  <a:srgbClr val="0B4DA2"/>
                </a:solidFill>
                <a:latin typeface="+mj-lt"/>
                <a:ea typeface="+mj-ea"/>
                <a:cs typeface="+mj-cs"/>
              </a:rPr>
              <a:t>设备状态监测</a:t>
            </a:r>
            <a:endParaRPr lang="en-US" altLang="zh-CN" b="1" dirty="0">
              <a:solidFill>
                <a:srgbClr val="0B4DA2"/>
              </a:solidFill>
              <a:latin typeface="+mj-lt"/>
              <a:ea typeface="+mj-ea"/>
              <a:cs typeface="+mj-cs"/>
            </a:endParaRPr>
          </a:p>
          <a:p>
            <a:pPr marL="0" indent="0">
              <a:lnSpc>
                <a:spcPct val="110000"/>
              </a:lnSpc>
              <a:buNone/>
            </a:pPr>
            <a:r>
              <a:rPr lang="en-US" altLang="zh-CN" b="1" dirty="0">
                <a:solidFill>
                  <a:schemeClr val="tx1"/>
                </a:solidFill>
                <a:latin typeface="+mj-lt"/>
                <a:ea typeface="+mj-ea"/>
                <a:cs typeface="+mj-cs"/>
              </a:rPr>
              <a:t>       </a:t>
            </a:r>
            <a:r>
              <a:rPr lang="zh-CN" altLang="zh-CN" dirty="0">
                <a:solidFill>
                  <a:schemeClr val="tx1"/>
                </a:solidFill>
                <a:latin typeface="+mj-lt"/>
                <a:ea typeface="+mj-ea"/>
                <a:cs typeface="+mj-cs"/>
              </a:rPr>
              <a:t>将机器的不同状态作为</a:t>
            </a:r>
            <a:r>
              <a:rPr lang="zh-CN" altLang="en-US" dirty="0">
                <a:solidFill>
                  <a:schemeClr val="tx1"/>
                </a:solidFill>
                <a:latin typeface="+mj-lt"/>
                <a:ea typeface="+mj-ea"/>
                <a:cs typeface="+mj-cs"/>
              </a:rPr>
              <a:t>“认证”</a:t>
            </a:r>
            <a:r>
              <a:rPr lang="zh-CN" altLang="zh-CN" dirty="0">
                <a:solidFill>
                  <a:schemeClr val="tx1"/>
                </a:solidFill>
                <a:latin typeface="+mj-lt"/>
                <a:ea typeface="+mj-ea"/>
                <a:cs typeface="+mj-cs"/>
              </a:rPr>
              <a:t>目标，</a:t>
            </a:r>
            <a:r>
              <a:rPr lang="zh-CN" altLang="en-US" dirty="0">
                <a:solidFill>
                  <a:schemeClr val="tx1"/>
                </a:solidFill>
                <a:latin typeface="+mj-lt"/>
                <a:ea typeface="+mj-ea"/>
                <a:cs typeface="+mj-cs"/>
              </a:rPr>
              <a:t>可以将上述方法用于各类核心电子器件的状态监测。</a:t>
            </a:r>
          </a:p>
        </p:txBody>
      </p:sp>
      <p:pic>
        <p:nvPicPr>
          <p:cNvPr id="4" name="图片 3">
            <a:extLst>
              <a:ext uri="{FF2B5EF4-FFF2-40B4-BE49-F238E27FC236}">
                <a16:creationId xmlns:a16="http://schemas.microsoft.com/office/drawing/2014/main" id="{5E32C691-E4CD-4B0F-9902-FE731D3BC4B2}"/>
              </a:ext>
            </a:extLst>
          </p:cNvPr>
          <p:cNvPicPr>
            <a:picLocks noChangeAspect="1"/>
          </p:cNvPicPr>
          <p:nvPr/>
        </p:nvPicPr>
        <p:blipFill>
          <a:blip r:embed="rId2"/>
          <a:stretch>
            <a:fillRect/>
          </a:stretch>
        </p:blipFill>
        <p:spPr>
          <a:xfrm>
            <a:off x="8442903" y="1361861"/>
            <a:ext cx="1465832" cy="1640548"/>
          </a:xfrm>
          <a:prstGeom prst="rect">
            <a:avLst/>
          </a:prstGeom>
        </p:spPr>
      </p:pic>
      <p:pic>
        <p:nvPicPr>
          <p:cNvPr id="1026" name="Picture 2" descr="华为手机官方旗舰店苹果官方旗舰店-图库">
            <a:extLst>
              <a:ext uri="{FF2B5EF4-FFF2-40B4-BE49-F238E27FC236}">
                <a16:creationId xmlns:a16="http://schemas.microsoft.com/office/drawing/2014/main" id="{228B84C4-1BB1-44A5-8AF1-7CE9B2BD1D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3295" y="3333326"/>
            <a:ext cx="2885047" cy="2885047"/>
          </a:xfrm>
          <a:prstGeom prst="rect">
            <a:avLst/>
          </a:prstGeom>
          <a:noFill/>
          <a:extLst>
            <a:ext uri="{909E8E84-426E-40DD-AFC4-6F175D3DCCD1}">
              <a14:hiddenFill xmlns:a14="http://schemas.microsoft.com/office/drawing/2010/main">
                <a:solidFill>
                  <a:srgbClr val="FFFFFF"/>
                </a:solidFill>
              </a14:hiddenFill>
            </a:ext>
          </a:extLst>
        </p:spPr>
      </p:pic>
      <p:sp>
        <p:nvSpPr>
          <p:cNvPr id="8" name="文本框 7">
            <a:extLst>
              <a:ext uri="{FF2B5EF4-FFF2-40B4-BE49-F238E27FC236}">
                <a16:creationId xmlns:a16="http://schemas.microsoft.com/office/drawing/2014/main" id="{A3642875-1541-4EE1-8E8A-9B8D0B7FCED5}"/>
              </a:ext>
            </a:extLst>
          </p:cNvPr>
          <p:cNvSpPr txBox="1"/>
          <p:nvPr/>
        </p:nvSpPr>
        <p:spPr>
          <a:xfrm>
            <a:off x="9885420" y="1692778"/>
            <a:ext cx="2306580" cy="1066639"/>
          </a:xfrm>
          <a:prstGeom prst="rect">
            <a:avLst/>
          </a:prstGeom>
          <a:noFill/>
        </p:spPr>
        <p:txBody>
          <a:bodyPr wrap="square" rtlCol="0">
            <a:spAutoFit/>
          </a:bodyPr>
          <a:lstStyle/>
          <a:p>
            <a:pPr algn="ctr">
              <a:lnSpc>
                <a:spcPct val="110000"/>
              </a:lnSpc>
            </a:pPr>
            <a:r>
              <a:rPr lang="en-US" altLang="zh-CN" sz="2000" dirty="0">
                <a:latin typeface="+mn-ea"/>
                <a:ea typeface="+mn-ea"/>
              </a:rPr>
              <a:t>DRV425</a:t>
            </a:r>
            <a:r>
              <a:rPr lang="zh-CN" altLang="en-US" sz="2000" dirty="0">
                <a:latin typeface="+mn-ea"/>
                <a:ea typeface="+mn-ea"/>
              </a:rPr>
              <a:t>原型芯片：</a:t>
            </a:r>
            <a:endParaRPr lang="en-US" altLang="zh-CN" sz="2000" dirty="0">
              <a:latin typeface="+mn-ea"/>
              <a:ea typeface="+mn-ea"/>
            </a:endParaRPr>
          </a:p>
          <a:p>
            <a:pPr>
              <a:lnSpc>
                <a:spcPct val="110000"/>
              </a:lnSpc>
            </a:pPr>
            <a:r>
              <a:rPr lang="zh-CN" altLang="en-US" sz="2000" dirty="0">
                <a:latin typeface="+mn-ea"/>
                <a:ea typeface="+mn-ea"/>
              </a:rPr>
              <a:t>可以直接实现在智能手机上。</a:t>
            </a:r>
          </a:p>
        </p:txBody>
      </p:sp>
    </p:spTree>
    <p:extLst>
      <p:ext uri="{BB962C8B-B14F-4D97-AF65-F5344CB8AC3E}">
        <p14:creationId xmlns:p14="http://schemas.microsoft.com/office/powerpoint/2010/main" val="3711236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B50069-F49E-4095-81C4-7CB71AA7612A}"/>
              </a:ext>
            </a:extLst>
          </p:cNvPr>
          <p:cNvSpPr>
            <a:spLocks noGrp="1"/>
          </p:cNvSpPr>
          <p:nvPr>
            <p:ph type="title"/>
          </p:nvPr>
        </p:nvSpPr>
        <p:spPr/>
        <p:txBody>
          <a:bodyPr/>
          <a:lstStyle/>
          <a:p>
            <a:r>
              <a:rPr lang="zh-CN" altLang="en-US" dirty="0">
                <a:latin typeface="+mn-ea"/>
                <a:ea typeface="+mn-ea"/>
              </a:rPr>
              <a:t>应用成果</a:t>
            </a:r>
            <a:r>
              <a:rPr lang="en-US" altLang="zh-CN" dirty="0">
                <a:latin typeface="+mn-ea"/>
                <a:ea typeface="+mn-ea"/>
              </a:rPr>
              <a:t>1</a:t>
            </a:r>
            <a:r>
              <a:rPr lang="zh-CN" altLang="en-US" dirty="0">
                <a:latin typeface="+mn-ea"/>
                <a:ea typeface="+mn-ea"/>
              </a:rPr>
              <a:t>：商飞</a:t>
            </a:r>
            <a:r>
              <a:rPr lang="en-US" altLang="zh-CN" dirty="0">
                <a:latin typeface="+mn-ea"/>
                <a:ea typeface="+mn-ea"/>
              </a:rPr>
              <a:t>-</a:t>
            </a:r>
            <a:r>
              <a:rPr lang="zh-CN" altLang="en-US" dirty="0">
                <a:latin typeface="+mn-ea"/>
                <a:ea typeface="+mn-ea"/>
              </a:rPr>
              <a:t>机床状态监测</a:t>
            </a:r>
          </a:p>
        </p:txBody>
      </p:sp>
      <p:grpSp>
        <p:nvGrpSpPr>
          <p:cNvPr id="10" name="组 1">
            <a:extLst>
              <a:ext uri="{FF2B5EF4-FFF2-40B4-BE49-F238E27FC236}">
                <a16:creationId xmlns:a16="http://schemas.microsoft.com/office/drawing/2014/main" id="{5706C311-6552-4FAD-A2D7-B3E967EABD5F}"/>
              </a:ext>
            </a:extLst>
          </p:cNvPr>
          <p:cNvGrpSpPr/>
          <p:nvPr/>
        </p:nvGrpSpPr>
        <p:grpSpPr>
          <a:xfrm>
            <a:off x="330931" y="1180257"/>
            <a:ext cx="3723061" cy="3031613"/>
            <a:chOff x="0" y="0"/>
            <a:chExt cx="2378425" cy="2431198"/>
          </a:xfrm>
        </p:grpSpPr>
        <p:pic>
          <p:nvPicPr>
            <p:cNvPr id="11" name="image.png" descr="image.png">
              <a:extLst>
                <a:ext uri="{FF2B5EF4-FFF2-40B4-BE49-F238E27FC236}">
                  <a16:creationId xmlns:a16="http://schemas.microsoft.com/office/drawing/2014/main" id="{BC08E40C-CA6C-423D-92B9-7376280B5A98}"/>
                </a:ext>
              </a:extLst>
            </p:cNvPr>
            <p:cNvPicPr>
              <a:picLocks noChangeAspect="1"/>
            </p:cNvPicPr>
            <p:nvPr/>
          </p:nvPicPr>
          <p:blipFill>
            <a:blip r:embed="rId3"/>
            <a:stretch>
              <a:fillRect/>
            </a:stretch>
          </p:blipFill>
          <p:spPr>
            <a:xfrm>
              <a:off x="0" y="1242813"/>
              <a:ext cx="2378426" cy="1188386"/>
            </a:xfrm>
            <a:prstGeom prst="rect">
              <a:avLst/>
            </a:prstGeom>
            <a:ln w="12700" cap="flat">
              <a:noFill/>
              <a:miter lim="400000"/>
            </a:ln>
            <a:effectLst/>
          </p:spPr>
        </p:pic>
        <p:pic>
          <p:nvPicPr>
            <p:cNvPr id="12" name="image.png" descr="image.png">
              <a:extLst>
                <a:ext uri="{FF2B5EF4-FFF2-40B4-BE49-F238E27FC236}">
                  <a16:creationId xmlns:a16="http://schemas.microsoft.com/office/drawing/2014/main" id="{20C7EBF8-25AA-4697-88CC-5EB80FC672CC}"/>
                </a:ext>
              </a:extLst>
            </p:cNvPr>
            <p:cNvPicPr>
              <a:picLocks noChangeAspect="1"/>
            </p:cNvPicPr>
            <p:nvPr/>
          </p:nvPicPr>
          <p:blipFill>
            <a:blip r:embed="rId4"/>
            <a:stretch>
              <a:fillRect/>
            </a:stretch>
          </p:blipFill>
          <p:spPr>
            <a:xfrm>
              <a:off x="0" y="0"/>
              <a:ext cx="2378426" cy="1189393"/>
            </a:xfrm>
            <a:prstGeom prst="rect">
              <a:avLst/>
            </a:prstGeom>
            <a:ln w="12700" cap="flat">
              <a:noFill/>
              <a:miter lim="400000"/>
            </a:ln>
            <a:effectLst/>
          </p:spPr>
        </p:pic>
      </p:grpSp>
      <p:pic>
        <p:nvPicPr>
          <p:cNvPr id="13" name="image.jpeg" descr="image.jpeg">
            <a:extLst>
              <a:ext uri="{FF2B5EF4-FFF2-40B4-BE49-F238E27FC236}">
                <a16:creationId xmlns:a16="http://schemas.microsoft.com/office/drawing/2014/main" id="{CD508553-360E-42F7-B37C-443192A2BADC}"/>
              </a:ext>
            </a:extLst>
          </p:cNvPr>
          <p:cNvPicPr>
            <a:picLocks noChangeAspect="1"/>
          </p:cNvPicPr>
          <p:nvPr/>
        </p:nvPicPr>
        <p:blipFill>
          <a:blip r:embed="rId5"/>
          <a:stretch>
            <a:fillRect/>
          </a:stretch>
        </p:blipFill>
        <p:spPr>
          <a:xfrm>
            <a:off x="320434" y="4304354"/>
            <a:ext cx="3723062" cy="1705255"/>
          </a:xfrm>
          <a:prstGeom prst="rect">
            <a:avLst/>
          </a:prstGeom>
          <a:ln w="12700">
            <a:miter lim="400000"/>
          </a:ln>
        </p:spPr>
      </p:pic>
      <p:sp>
        <p:nvSpPr>
          <p:cNvPr id="14" name="文本框 13">
            <a:extLst>
              <a:ext uri="{FF2B5EF4-FFF2-40B4-BE49-F238E27FC236}">
                <a16:creationId xmlns:a16="http://schemas.microsoft.com/office/drawing/2014/main" id="{A4074E59-750D-46FD-A654-D967EC9CACE6}"/>
              </a:ext>
            </a:extLst>
          </p:cNvPr>
          <p:cNvSpPr txBox="1"/>
          <p:nvPr/>
        </p:nvSpPr>
        <p:spPr>
          <a:xfrm>
            <a:off x="320433" y="6080910"/>
            <a:ext cx="3669594" cy="400110"/>
          </a:xfrm>
          <a:prstGeom prst="rect">
            <a:avLst/>
          </a:prstGeom>
          <a:noFill/>
        </p:spPr>
        <p:txBody>
          <a:bodyPr wrap="none" rtlCol="0">
            <a:spAutoFit/>
          </a:bodyPr>
          <a:lstStyle/>
          <a:p>
            <a:r>
              <a:rPr lang="zh-CN" altLang="en-US" sz="2000" b="1" dirty="0">
                <a:latin typeface="+mn-ea"/>
                <a:ea typeface="+mn-ea"/>
              </a:rPr>
              <a:t>中国商飞</a:t>
            </a:r>
            <a:r>
              <a:rPr lang="en-US" altLang="zh-CN" sz="2000" b="1" dirty="0">
                <a:latin typeface="+mn-ea"/>
                <a:ea typeface="+mn-ea"/>
              </a:rPr>
              <a:t>-</a:t>
            </a:r>
            <a:r>
              <a:rPr lang="zh-CN" altLang="en-US" sz="2000" b="1" dirty="0">
                <a:latin typeface="+mn-ea"/>
                <a:ea typeface="+mn-ea"/>
              </a:rPr>
              <a:t>西门子大型数控机床</a:t>
            </a:r>
          </a:p>
        </p:txBody>
      </p:sp>
      <p:grpSp>
        <p:nvGrpSpPr>
          <p:cNvPr id="15" name="组合 14">
            <a:extLst>
              <a:ext uri="{FF2B5EF4-FFF2-40B4-BE49-F238E27FC236}">
                <a16:creationId xmlns:a16="http://schemas.microsoft.com/office/drawing/2014/main" id="{A0C3C030-91FF-47DC-A84D-66666D17AB61}"/>
              </a:ext>
            </a:extLst>
          </p:cNvPr>
          <p:cNvGrpSpPr/>
          <p:nvPr/>
        </p:nvGrpSpPr>
        <p:grpSpPr>
          <a:xfrm>
            <a:off x="4204775" y="1418493"/>
            <a:ext cx="7741041" cy="4926384"/>
            <a:chOff x="270105" y="1758669"/>
            <a:chExt cx="8549176" cy="4742815"/>
          </a:xfrm>
        </p:grpSpPr>
        <p:pic>
          <p:nvPicPr>
            <p:cNvPr id="16" name="图片 15">
              <a:extLst>
                <a:ext uri="{FF2B5EF4-FFF2-40B4-BE49-F238E27FC236}">
                  <a16:creationId xmlns:a16="http://schemas.microsoft.com/office/drawing/2014/main" id="{968451B2-2043-4381-BF1B-B3CCF1D393BC}"/>
                </a:ext>
              </a:extLst>
            </p:cNvPr>
            <p:cNvPicPr>
              <a:picLocks noChangeAspect="1"/>
            </p:cNvPicPr>
            <p:nvPr/>
          </p:nvPicPr>
          <p:blipFill>
            <a:blip r:embed="rId6"/>
            <a:stretch>
              <a:fillRect/>
            </a:stretch>
          </p:blipFill>
          <p:spPr>
            <a:xfrm>
              <a:off x="6832867" y="3755432"/>
              <a:ext cx="503450" cy="414843"/>
            </a:xfrm>
            <a:prstGeom prst="rect">
              <a:avLst/>
            </a:prstGeom>
          </p:spPr>
        </p:pic>
        <p:pic>
          <p:nvPicPr>
            <p:cNvPr id="17" name="图片 16">
              <a:extLst>
                <a:ext uri="{FF2B5EF4-FFF2-40B4-BE49-F238E27FC236}">
                  <a16:creationId xmlns:a16="http://schemas.microsoft.com/office/drawing/2014/main" id="{35985A1C-5C91-4950-BD8B-F0A231295F93}"/>
                </a:ext>
              </a:extLst>
            </p:cNvPr>
            <p:cNvPicPr>
              <a:picLocks noChangeAspect="1"/>
            </p:cNvPicPr>
            <p:nvPr/>
          </p:nvPicPr>
          <p:blipFill>
            <a:blip r:embed="rId7"/>
            <a:stretch>
              <a:fillRect/>
            </a:stretch>
          </p:blipFill>
          <p:spPr>
            <a:xfrm>
              <a:off x="7597149" y="2967670"/>
              <a:ext cx="947057" cy="413453"/>
            </a:xfrm>
            <a:prstGeom prst="rect">
              <a:avLst/>
            </a:prstGeom>
          </p:spPr>
        </p:pic>
        <p:pic>
          <p:nvPicPr>
            <p:cNvPr id="18" name="图片 17">
              <a:extLst>
                <a:ext uri="{FF2B5EF4-FFF2-40B4-BE49-F238E27FC236}">
                  <a16:creationId xmlns:a16="http://schemas.microsoft.com/office/drawing/2014/main" id="{013E40AC-9B12-4D69-8EEA-34599670F11C}"/>
                </a:ext>
              </a:extLst>
            </p:cNvPr>
            <p:cNvPicPr>
              <a:picLocks noChangeAspect="1"/>
            </p:cNvPicPr>
            <p:nvPr/>
          </p:nvPicPr>
          <p:blipFill>
            <a:blip r:embed="rId7"/>
            <a:stretch>
              <a:fillRect/>
            </a:stretch>
          </p:blipFill>
          <p:spPr>
            <a:xfrm>
              <a:off x="6665323" y="2968409"/>
              <a:ext cx="947057" cy="413453"/>
            </a:xfrm>
            <a:prstGeom prst="rect">
              <a:avLst/>
            </a:prstGeom>
          </p:spPr>
        </p:pic>
        <p:pic>
          <p:nvPicPr>
            <p:cNvPr id="19" name="图片 18">
              <a:extLst>
                <a:ext uri="{FF2B5EF4-FFF2-40B4-BE49-F238E27FC236}">
                  <a16:creationId xmlns:a16="http://schemas.microsoft.com/office/drawing/2014/main" id="{BF49C22B-0C5E-46DB-87ED-270496FF0910}"/>
                </a:ext>
              </a:extLst>
            </p:cNvPr>
            <p:cNvPicPr>
              <a:picLocks noChangeAspect="1"/>
            </p:cNvPicPr>
            <p:nvPr/>
          </p:nvPicPr>
          <p:blipFill>
            <a:blip r:embed="rId7"/>
            <a:stretch>
              <a:fillRect/>
            </a:stretch>
          </p:blipFill>
          <p:spPr>
            <a:xfrm>
              <a:off x="1539054" y="2283592"/>
              <a:ext cx="947057" cy="413453"/>
            </a:xfrm>
            <a:prstGeom prst="rect">
              <a:avLst/>
            </a:prstGeom>
          </p:spPr>
        </p:pic>
        <p:cxnSp>
          <p:nvCxnSpPr>
            <p:cNvPr id="20" name="直接箭头连接符 19">
              <a:extLst>
                <a:ext uri="{FF2B5EF4-FFF2-40B4-BE49-F238E27FC236}">
                  <a16:creationId xmlns:a16="http://schemas.microsoft.com/office/drawing/2014/main" id="{5B9897EE-CFDD-4A0F-A87D-394493FBD8DC}"/>
                </a:ext>
              </a:extLst>
            </p:cNvPr>
            <p:cNvCxnSpPr/>
            <p:nvPr/>
          </p:nvCxnSpPr>
          <p:spPr>
            <a:xfrm>
              <a:off x="1152448" y="2490318"/>
              <a:ext cx="364150" cy="0"/>
            </a:xfrm>
            <a:prstGeom prst="straightConnector1">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pic>
          <p:nvPicPr>
            <p:cNvPr id="21" name="图片 20">
              <a:extLst>
                <a:ext uri="{FF2B5EF4-FFF2-40B4-BE49-F238E27FC236}">
                  <a16:creationId xmlns:a16="http://schemas.microsoft.com/office/drawing/2014/main" id="{D04C887A-B7E2-4585-A586-BC051E47579E}"/>
                </a:ext>
              </a:extLst>
            </p:cNvPr>
            <p:cNvPicPr>
              <a:picLocks noChangeAspect="1"/>
            </p:cNvPicPr>
            <p:nvPr/>
          </p:nvPicPr>
          <p:blipFill rotWithShape="1">
            <a:blip r:embed="rId8"/>
            <a:srcRect l="3369" t="9487" b="-1"/>
            <a:stretch/>
          </p:blipFill>
          <p:spPr>
            <a:xfrm>
              <a:off x="3341151" y="2248933"/>
              <a:ext cx="704804" cy="442511"/>
            </a:xfrm>
            <a:prstGeom prst="rect">
              <a:avLst/>
            </a:prstGeom>
          </p:spPr>
        </p:pic>
        <p:pic>
          <p:nvPicPr>
            <p:cNvPr id="22" name="图片 21">
              <a:extLst>
                <a:ext uri="{FF2B5EF4-FFF2-40B4-BE49-F238E27FC236}">
                  <a16:creationId xmlns:a16="http://schemas.microsoft.com/office/drawing/2014/main" id="{E064C4E4-BBBD-44A9-9BEE-74EB7B3C2FE3}"/>
                </a:ext>
              </a:extLst>
            </p:cNvPr>
            <p:cNvPicPr>
              <a:picLocks noChangeAspect="1"/>
            </p:cNvPicPr>
            <p:nvPr/>
          </p:nvPicPr>
          <p:blipFill rotWithShape="1">
            <a:blip r:embed="rId9"/>
            <a:srcRect l="5663" t="9463" b="5646"/>
            <a:stretch/>
          </p:blipFill>
          <p:spPr>
            <a:xfrm>
              <a:off x="4704528" y="2240967"/>
              <a:ext cx="667284" cy="467851"/>
            </a:xfrm>
            <a:prstGeom prst="rect">
              <a:avLst/>
            </a:prstGeom>
          </p:spPr>
        </p:pic>
        <p:pic>
          <p:nvPicPr>
            <p:cNvPr id="23" name="图片 22">
              <a:extLst>
                <a:ext uri="{FF2B5EF4-FFF2-40B4-BE49-F238E27FC236}">
                  <a16:creationId xmlns:a16="http://schemas.microsoft.com/office/drawing/2014/main" id="{4A4ABB58-75C3-4227-84F7-40C4FFF6CD89}"/>
                </a:ext>
              </a:extLst>
            </p:cNvPr>
            <p:cNvPicPr>
              <a:picLocks noChangeAspect="1"/>
            </p:cNvPicPr>
            <p:nvPr/>
          </p:nvPicPr>
          <p:blipFill>
            <a:blip r:embed="rId7"/>
            <a:stretch>
              <a:fillRect/>
            </a:stretch>
          </p:blipFill>
          <p:spPr>
            <a:xfrm>
              <a:off x="6936237" y="2006464"/>
              <a:ext cx="947057" cy="413453"/>
            </a:xfrm>
            <a:prstGeom prst="rect">
              <a:avLst/>
            </a:prstGeom>
          </p:spPr>
        </p:pic>
        <p:sp>
          <p:nvSpPr>
            <p:cNvPr id="24" name="矩形 23">
              <a:extLst>
                <a:ext uri="{FF2B5EF4-FFF2-40B4-BE49-F238E27FC236}">
                  <a16:creationId xmlns:a16="http://schemas.microsoft.com/office/drawing/2014/main" id="{9458C27B-BE0F-4CC6-BF92-9D6E1269D943}"/>
                </a:ext>
              </a:extLst>
            </p:cNvPr>
            <p:cNvSpPr/>
            <p:nvPr/>
          </p:nvSpPr>
          <p:spPr>
            <a:xfrm>
              <a:off x="6604564" y="4681492"/>
              <a:ext cx="385103" cy="225696"/>
            </a:xfrm>
            <a:prstGeom prst="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latin typeface="+mn-ea"/>
              </a:endParaRPr>
            </a:p>
          </p:txBody>
        </p:sp>
        <p:sp>
          <p:nvSpPr>
            <p:cNvPr id="25" name="矩形 24">
              <a:extLst>
                <a:ext uri="{FF2B5EF4-FFF2-40B4-BE49-F238E27FC236}">
                  <a16:creationId xmlns:a16="http://schemas.microsoft.com/office/drawing/2014/main" id="{685F38F0-97F9-4954-A191-8A824E4745FB}"/>
                </a:ext>
              </a:extLst>
            </p:cNvPr>
            <p:cNvSpPr/>
            <p:nvPr/>
          </p:nvSpPr>
          <p:spPr>
            <a:xfrm>
              <a:off x="7797774" y="4681492"/>
              <a:ext cx="370319" cy="229070"/>
            </a:xfrm>
            <a:prstGeom prst="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latin typeface="+mn-ea"/>
              </a:endParaRPr>
            </a:p>
          </p:txBody>
        </p:sp>
        <p:pic>
          <p:nvPicPr>
            <p:cNvPr id="26" name="图片 25">
              <a:extLst>
                <a:ext uri="{FF2B5EF4-FFF2-40B4-BE49-F238E27FC236}">
                  <a16:creationId xmlns:a16="http://schemas.microsoft.com/office/drawing/2014/main" id="{66E57DAA-C051-4EB2-87D9-9B9D7262090C}"/>
                </a:ext>
              </a:extLst>
            </p:cNvPr>
            <p:cNvPicPr>
              <a:picLocks noChangeAspect="1"/>
            </p:cNvPicPr>
            <p:nvPr/>
          </p:nvPicPr>
          <p:blipFill>
            <a:blip r:embed="rId10"/>
            <a:stretch>
              <a:fillRect/>
            </a:stretch>
          </p:blipFill>
          <p:spPr>
            <a:xfrm>
              <a:off x="3713881" y="5250468"/>
              <a:ext cx="847928" cy="776929"/>
            </a:xfrm>
            <a:prstGeom prst="rect">
              <a:avLst/>
            </a:prstGeom>
          </p:spPr>
        </p:pic>
        <p:pic>
          <p:nvPicPr>
            <p:cNvPr id="27" name="图片 26">
              <a:extLst>
                <a:ext uri="{FF2B5EF4-FFF2-40B4-BE49-F238E27FC236}">
                  <a16:creationId xmlns:a16="http://schemas.microsoft.com/office/drawing/2014/main" id="{9C3D4AF0-15D7-482C-A9AB-833189467889}"/>
                </a:ext>
              </a:extLst>
            </p:cNvPr>
            <p:cNvPicPr>
              <a:picLocks noChangeAspect="1"/>
            </p:cNvPicPr>
            <p:nvPr/>
          </p:nvPicPr>
          <p:blipFill>
            <a:blip r:embed="rId11"/>
            <a:stretch>
              <a:fillRect/>
            </a:stretch>
          </p:blipFill>
          <p:spPr>
            <a:xfrm>
              <a:off x="3550627" y="3938462"/>
              <a:ext cx="1217622" cy="924089"/>
            </a:xfrm>
            <a:prstGeom prst="rect">
              <a:avLst/>
            </a:prstGeom>
          </p:spPr>
        </p:pic>
        <p:sp>
          <p:nvSpPr>
            <p:cNvPr id="28" name="文本框 27">
              <a:extLst>
                <a:ext uri="{FF2B5EF4-FFF2-40B4-BE49-F238E27FC236}">
                  <a16:creationId xmlns:a16="http://schemas.microsoft.com/office/drawing/2014/main" id="{FD5BC937-61C5-4526-82CF-D760A487D81A}"/>
                </a:ext>
              </a:extLst>
            </p:cNvPr>
            <p:cNvSpPr txBox="1"/>
            <p:nvPr/>
          </p:nvSpPr>
          <p:spPr>
            <a:xfrm>
              <a:off x="1083753" y="2236609"/>
              <a:ext cx="481716" cy="497166"/>
            </a:xfrm>
            <a:prstGeom prst="rect">
              <a:avLst/>
            </a:prstGeom>
            <a:noFill/>
          </p:spPr>
          <p:txBody>
            <a:bodyPr wrap="square" rtlCol="0">
              <a:spAutoFit/>
            </a:bodyPr>
            <a:lstStyle/>
            <a:p>
              <a:r>
                <a:rPr lang="zh-CN" altLang="en-US" sz="1400" b="1" dirty="0">
                  <a:solidFill>
                    <a:prstClr val="black"/>
                  </a:solidFill>
                  <a:latin typeface="+mn-ea"/>
                  <a:ea typeface="+mn-ea"/>
                </a:rPr>
                <a:t>采样</a:t>
              </a:r>
            </a:p>
          </p:txBody>
        </p:sp>
        <p:sp>
          <p:nvSpPr>
            <p:cNvPr id="29" name="文本框 28">
              <a:extLst>
                <a:ext uri="{FF2B5EF4-FFF2-40B4-BE49-F238E27FC236}">
                  <a16:creationId xmlns:a16="http://schemas.microsoft.com/office/drawing/2014/main" id="{22D0AE29-7CBA-4021-9975-235241467E8B}"/>
                </a:ext>
              </a:extLst>
            </p:cNvPr>
            <p:cNvSpPr txBox="1"/>
            <p:nvPr/>
          </p:nvSpPr>
          <p:spPr>
            <a:xfrm>
              <a:off x="4180808" y="2232253"/>
              <a:ext cx="481716" cy="497166"/>
            </a:xfrm>
            <a:prstGeom prst="rect">
              <a:avLst/>
            </a:prstGeom>
            <a:noFill/>
          </p:spPr>
          <p:txBody>
            <a:bodyPr wrap="square" rtlCol="0">
              <a:spAutoFit/>
            </a:bodyPr>
            <a:lstStyle/>
            <a:p>
              <a:r>
                <a:rPr lang="zh-CN" altLang="en-US" sz="1400" b="1" dirty="0">
                  <a:solidFill>
                    <a:prstClr val="black"/>
                  </a:solidFill>
                  <a:latin typeface="+mn-ea"/>
                  <a:ea typeface="+mn-ea"/>
                </a:rPr>
                <a:t>去噪</a:t>
              </a:r>
              <a:endParaRPr lang="zh-CN" altLang="en-US" sz="1000" b="1" dirty="0">
                <a:solidFill>
                  <a:prstClr val="black"/>
                </a:solidFill>
                <a:latin typeface="+mn-ea"/>
                <a:ea typeface="+mn-ea"/>
              </a:endParaRPr>
            </a:p>
          </p:txBody>
        </p:sp>
        <p:sp>
          <p:nvSpPr>
            <p:cNvPr id="30" name="文本框 29">
              <a:extLst>
                <a:ext uri="{FF2B5EF4-FFF2-40B4-BE49-F238E27FC236}">
                  <a16:creationId xmlns:a16="http://schemas.microsoft.com/office/drawing/2014/main" id="{4CD23661-9C0B-4DC0-A5B5-C07F0F1436BD}"/>
                </a:ext>
              </a:extLst>
            </p:cNvPr>
            <p:cNvSpPr txBox="1"/>
            <p:nvPr/>
          </p:nvSpPr>
          <p:spPr>
            <a:xfrm>
              <a:off x="7386997" y="2542510"/>
              <a:ext cx="1077718" cy="292451"/>
            </a:xfrm>
            <a:prstGeom prst="rect">
              <a:avLst/>
            </a:prstGeom>
            <a:noFill/>
          </p:spPr>
          <p:txBody>
            <a:bodyPr wrap="square" rtlCol="0">
              <a:spAutoFit/>
            </a:bodyPr>
            <a:lstStyle/>
            <a:p>
              <a:r>
                <a:rPr lang="zh-CN" altLang="en-US" sz="1400" b="1" dirty="0">
                  <a:solidFill>
                    <a:prstClr val="black"/>
                  </a:solidFill>
                  <a:latin typeface="+mn-ea"/>
                  <a:ea typeface="+mn-ea"/>
                </a:rPr>
                <a:t>移动划窗</a:t>
              </a:r>
            </a:p>
          </p:txBody>
        </p:sp>
        <p:sp>
          <p:nvSpPr>
            <p:cNvPr id="31" name="文本框 30">
              <a:extLst>
                <a:ext uri="{FF2B5EF4-FFF2-40B4-BE49-F238E27FC236}">
                  <a16:creationId xmlns:a16="http://schemas.microsoft.com/office/drawing/2014/main" id="{48E67492-49CD-4D32-87FE-3F8A227D34C1}"/>
                </a:ext>
              </a:extLst>
            </p:cNvPr>
            <p:cNvSpPr txBox="1"/>
            <p:nvPr/>
          </p:nvSpPr>
          <p:spPr>
            <a:xfrm>
              <a:off x="7048083" y="3397491"/>
              <a:ext cx="181538" cy="388805"/>
            </a:xfrm>
            <a:prstGeom prst="rect">
              <a:avLst/>
            </a:prstGeom>
            <a:noFill/>
          </p:spPr>
          <p:txBody>
            <a:bodyPr wrap="square" rtlCol="0">
              <a:spAutoFit/>
            </a:bodyPr>
            <a:lstStyle/>
            <a:p>
              <a:r>
                <a:rPr lang="zh-CN" altLang="en-US" sz="1000" b="1" dirty="0">
                  <a:solidFill>
                    <a:prstClr val="black"/>
                  </a:solidFill>
                  <a:latin typeface="+mn-ea"/>
                  <a:ea typeface="+mn-ea"/>
                </a:rPr>
                <a:t>时域</a:t>
              </a:r>
            </a:p>
          </p:txBody>
        </p:sp>
        <p:sp>
          <p:nvSpPr>
            <p:cNvPr id="32" name="文本框 31">
              <a:extLst>
                <a:ext uri="{FF2B5EF4-FFF2-40B4-BE49-F238E27FC236}">
                  <a16:creationId xmlns:a16="http://schemas.microsoft.com/office/drawing/2014/main" id="{920362F4-85E0-4211-8957-757296011296}"/>
                </a:ext>
              </a:extLst>
            </p:cNvPr>
            <p:cNvSpPr txBox="1"/>
            <p:nvPr/>
          </p:nvSpPr>
          <p:spPr>
            <a:xfrm>
              <a:off x="7657072" y="3405110"/>
              <a:ext cx="181538" cy="388805"/>
            </a:xfrm>
            <a:prstGeom prst="rect">
              <a:avLst/>
            </a:prstGeom>
            <a:noFill/>
          </p:spPr>
          <p:txBody>
            <a:bodyPr wrap="square" rtlCol="0">
              <a:spAutoFit/>
            </a:bodyPr>
            <a:lstStyle/>
            <a:p>
              <a:r>
                <a:rPr lang="zh-CN" altLang="en-US" sz="1000" b="1" dirty="0">
                  <a:solidFill>
                    <a:prstClr val="black"/>
                  </a:solidFill>
                  <a:latin typeface="+mn-ea"/>
                  <a:ea typeface="+mn-ea"/>
                </a:rPr>
                <a:t>频域</a:t>
              </a:r>
            </a:p>
          </p:txBody>
        </p:sp>
        <p:sp>
          <p:nvSpPr>
            <p:cNvPr id="33" name="文本框 32">
              <a:extLst>
                <a:ext uri="{FF2B5EF4-FFF2-40B4-BE49-F238E27FC236}">
                  <a16:creationId xmlns:a16="http://schemas.microsoft.com/office/drawing/2014/main" id="{DB579EBE-225F-4126-9A47-062508AE5E9B}"/>
                </a:ext>
              </a:extLst>
            </p:cNvPr>
            <p:cNvSpPr txBox="1"/>
            <p:nvPr/>
          </p:nvSpPr>
          <p:spPr>
            <a:xfrm>
              <a:off x="6428013" y="4371379"/>
              <a:ext cx="879950" cy="233960"/>
            </a:xfrm>
            <a:prstGeom prst="rect">
              <a:avLst/>
            </a:prstGeom>
            <a:noFill/>
          </p:spPr>
          <p:txBody>
            <a:bodyPr wrap="square" rtlCol="0">
              <a:spAutoFit/>
            </a:bodyPr>
            <a:lstStyle/>
            <a:p>
              <a:r>
                <a:rPr lang="zh-CN" altLang="en-US" sz="1000" b="1" dirty="0">
                  <a:solidFill>
                    <a:prstClr val="black"/>
                  </a:solidFill>
                  <a:latin typeface="+mn-ea"/>
                  <a:ea typeface="+mn-ea"/>
                </a:rPr>
                <a:t>特征提取</a:t>
              </a:r>
            </a:p>
          </p:txBody>
        </p:sp>
        <p:sp>
          <p:nvSpPr>
            <p:cNvPr id="34" name="文本框 33">
              <a:extLst>
                <a:ext uri="{FF2B5EF4-FFF2-40B4-BE49-F238E27FC236}">
                  <a16:creationId xmlns:a16="http://schemas.microsoft.com/office/drawing/2014/main" id="{8E55D156-0ECB-4D71-8131-3E2072A9B044}"/>
                </a:ext>
              </a:extLst>
            </p:cNvPr>
            <p:cNvSpPr txBox="1"/>
            <p:nvPr/>
          </p:nvSpPr>
          <p:spPr>
            <a:xfrm>
              <a:off x="6571861" y="4663821"/>
              <a:ext cx="591203" cy="233960"/>
            </a:xfrm>
            <a:prstGeom prst="rect">
              <a:avLst/>
            </a:prstGeom>
            <a:noFill/>
          </p:spPr>
          <p:txBody>
            <a:bodyPr wrap="square" rtlCol="0">
              <a:spAutoFit/>
            </a:bodyPr>
            <a:lstStyle/>
            <a:p>
              <a:r>
                <a:rPr lang="zh-CN" altLang="en-US" sz="1000" b="1" dirty="0">
                  <a:solidFill>
                    <a:prstClr val="black"/>
                  </a:solidFill>
                  <a:latin typeface="+mn-ea"/>
                  <a:ea typeface="+mn-ea"/>
                </a:rPr>
                <a:t>均值</a:t>
              </a:r>
            </a:p>
          </p:txBody>
        </p:sp>
        <p:sp>
          <p:nvSpPr>
            <p:cNvPr id="35" name="文本框 34">
              <a:extLst>
                <a:ext uri="{FF2B5EF4-FFF2-40B4-BE49-F238E27FC236}">
                  <a16:creationId xmlns:a16="http://schemas.microsoft.com/office/drawing/2014/main" id="{FF312122-4AA3-4F15-B65F-737D12C1BB11}"/>
                </a:ext>
              </a:extLst>
            </p:cNvPr>
            <p:cNvSpPr txBox="1"/>
            <p:nvPr/>
          </p:nvSpPr>
          <p:spPr>
            <a:xfrm>
              <a:off x="7799233" y="4361189"/>
              <a:ext cx="1020048" cy="233960"/>
            </a:xfrm>
            <a:prstGeom prst="rect">
              <a:avLst/>
            </a:prstGeom>
            <a:noFill/>
          </p:spPr>
          <p:txBody>
            <a:bodyPr wrap="square" rtlCol="0">
              <a:spAutoFit/>
            </a:bodyPr>
            <a:lstStyle/>
            <a:p>
              <a:r>
                <a:rPr lang="zh-CN" altLang="en-US" sz="1000" b="1" dirty="0">
                  <a:solidFill>
                    <a:prstClr val="black"/>
                  </a:solidFill>
                  <a:latin typeface="+mn-ea"/>
                  <a:ea typeface="+mn-ea"/>
                </a:rPr>
                <a:t>特征提取</a:t>
              </a:r>
            </a:p>
          </p:txBody>
        </p:sp>
        <p:sp>
          <p:nvSpPr>
            <p:cNvPr id="36" name="文本框 35">
              <a:extLst>
                <a:ext uri="{FF2B5EF4-FFF2-40B4-BE49-F238E27FC236}">
                  <a16:creationId xmlns:a16="http://schemas.microsoft.com/office/drawing/2014/main" id="{14BDEE40-02D5-4B33-BB7D-2231320394AD}"/>
                </a:ext>
              </a:extLst>
            </p:cNvPr>
            <p:cNvSpPr txBox="1"/>
            <p:nvPr/>
          </p:nvSpPr>
          <p:spPr>
            <a:xfrm>
              <a:off x="7816891" y="4696922"/>
              <a:ext cx="516721" cy="233960"/>
            </a:xfrm>
            <a:prstGeom prst="rect">
              <a:avLst/>
            </a:prstGeom>
            <a:noFill/>
          </p:spPr>
          <p:txBody>
            <a:bodyPr wrap="square" rtlCol="0">
              <a:spAutoFit/>
            </a:bodyPr>
            <a:lstStyle/>
            <a:p>
              <a:r>
                <a:rPr lang="zh-CN" altLang="en-US" sz="1000" b="1" dirty="0">
                  <a:solidFill>
                    <a:prstClr val="black"/>
                  </a:solidFill>
                  <a:latin typeface="+mn-ea"/>
                  <a:ea typeface="+mn-ea"/>
                </a:rPr>
                <a:t>幅度</a:t>
              </a:r>
            </a:p>
          </p:txBody>
        </p:sp>
        <p:sp>
          <p:nvSpPr>
            <p:cNvPr id="37" name="文本框 36">
              <a:extLst>
                <a:ext uri="{FF2B5EF4-FFF2-40B4-BE49-F238E27FC236}">
                  <a16:creationId xmlns:a16="http://schemas.microsoft.com/office/drawing/2014/main" id="{4E2474FD-A8B7-44E7-A3BC-7303D92CD341}"/>
                </a:ext>
              </a:extLst>
            </p:cNvPr>
            <p:cNvSpPr txBox="1"/>
            <p:nvPr/>
          </p:nvSpPr>
          <p:spPr>
            <a:xfrm>
              <a:off x="777677" y="4326101"/>
              <a:ext cx="952346" cy="269173"/>
            </a:xfrm>
            <a:prstGeom prst="rect">
              <a:avLst/>
            </a:prstGeom>
            <a:noFill/>
          </p:spPr>
          <p:txBody>
            <a:bodyPr wrap="square" rtlCol="0">
              <a:spAutoFit/>
            </a:bodyPr>
            <a:lstStyle/>
            <a:p>
              <a:r>
                <a:rPr lang="zh-CN" altLang="en-US" sz="1200" b="1" dirty="0">
                  <a:solidFill>
                    <a:prstClr val="black"/>
                  </a:solidFill>
                  <a:latin typeface="+mn-ea"/>
                  <a:ea typeface="+mn-ea"/>
                </a:rPr>
                <a:t>工作模式</a:t>
              </a:r>
            </a:p>
          </p:txBody>
        </p:sp>
        <p:sp>
          <p:nvSpPr>
            <p:cNvPr id="38" name="文本框 37">
              <a:extLst>
                <a:ext uri="{FF2B5EF4-FFF2-40B4-BE49-F238E27FC236}">
                  <a16:creationId xmlns:a16="http://schemas.microsoft.com/office/drawing/2014/main" id="{E02F9E28-ACAF-4611-A9EC-CBCD09AD02CD}"/>
                </a:ext>
              </a:extLst>
            </p:cNvPr>
            <p:cNvSpPr txBox="1"/>
            <p:nvPr/>
          </p:nvSpPr>
          <p:spPr>
            <a:xfrm>
              <a:off x="794738" y="5309064"/>
              <a:ext cx="979654" cy="269173"/>
            </a:xfrm>
            <a:prstGeom prst="rect">
              <a:avLst/>
            </a:prstGeom>
            <a:noFill/>
          </p:spPr>
          <p:txBody>
            <a:bodyPr wrap="square" rtlCol="0">
              <a:spAutoFit/>
            </a:bodyPr>
            <a:lstStyle/>
            <a:p>
              <a:r>
                <a:rPr lang="zh-CN" altLang="en-US" sz="1200" b="1" dirty="0">
                  <a:solidFill>
                    <a:prstClr val="black"/>
                  </a:solidFill>
                  <a:latin typeface="+mn-ea"/>
                  <a:ea typeface="+mn-ea"/>
                </a:rPr>
                <a:t>设备状态</a:t>
              </a:r>
            </a:p>
          </p:txBody>
        </p:sp>
        <p:sp>
          <p:nvSpPr>
            <p:cNvPr id="39" name="文本框 38">
              <a:extLst>
                <a:ext uri="{FF2B5EF4-FFF2-40B4-BE49-F238E27FC236}">
                  <a16:creationId xmlns:a16="http://schemas.microsoft.com/office/drawing/2014/main" id="{47F3156C-68F2-4C0C-90DC-F3C0E778F668}"/>
                </a:ext>
              </a:extLst>
            </p:cNvPr>
            <p:cNvSpPr txBox="1"/>
            <p:nvPr/>
          </p:nvSpPr>
          <p:spPr>
            <a:xfrm>
              <a:off x="4312338" y="5346093"/>
              <a:ext cx="820576" cy="388805"/>
            </a:xfrm>
            <a:prstGeom prst="rect">
              <a:avLst/>
            </a:prstGeom>
            <a:noFill/>
          </p:spPr>
          <p:txBody>
            <a:bodyPr wrap="square" rtlCol="0">
              <a:spAutoFit/>
            </a:bodyPr>
            <a:lstStyle/>
            <a:p>
              <a:r>
                <a:rPr lang="en-US" altLang="zh-CN" sz="1000" b="1" dirty="0" err="1">
                  <a:solidFill>
                    <a:prstClr val="black"/>
                  </a:solidFill>
                  <a:latin typeface="+mn-ea"/>
                  <a:ea typeface="+mn-ea"/>
                </a:rPr>
                <a:t>Kmeans</a:t>
              </a:r>
              <a:r>
                <a:rPr lang="zh-CN" altLang="en-US" sz="1000" b="1" dirty="0">
                  <a:solidFill>
                    <a:prstClr val="black"/>
                  </a:solidFill>
                  <a:latin typeface="+mn-ea"/>
                  <a:ea typeface="+mn-ea"/>
                </a:rPr>
                <a:t>聚类</a:t>
              </a:r>
            </a:p>
          </p:txBody>
        </p:sp>
        <p:sp>
          <p:nvSpPr>
            <p:cNvPr id="40" name="文本框 39">
              <a:extLst>
                <a:ext uri="{FF2B5EF4-FFF2-40B4-BE49-F238E27FC236}">
                  <a16:creationId xmlns:a16="http://schemas.microsoft.com/office/drawing/2014/main" id="{2B363EB2-8260-49F4-A583-5A62E034DC15}"/>
                </a:ext>
              </a:extLst>
            </p:cNvPr>
            <p:cNvSpPr txBox="1"/>
            <p:nvPr/>
          </p:nvSpPr>
          <p:spPr>
            <a:xfrm>
              <a:off x="3631465" y="4877787"/>
              <a:ext cx="1194627" cy="388805"/>
            </a:xfrm>
            <a:prstGeom prst="rect">
              <a:avLst/>
            </a:prstGeom>
            <a:noFill/>
          </p:spPr>
          <p:txBody>
            <a:bodyPr wrap="square" rtlCol="0">
              <a:spAutoFit/>
            </a:bodyPr>
            <a:lstStyle/>
            <a:p>
              <a:r>
                <a:rPr lang="en-US" altLang="zh-CN" sz="1000" b="1" dirty="0">
                  <a:solidFill>
                    <a:prstClr val="black"/>
                  </a:solidFill>
                  <a:latin typeface="+mn-ea"/>
                  <a:ea typeface="+mn-ea"/>
                </a:rPr>
                <a:t>RF</a:t>
              </a:r>
              <a:r>
                <a:rPr lang="zh-CN" altLang="en-US" sz="1000" b="1" dirty="0">
                  <a:solidFill>
                    <a:prstClr val="black"/>
                  </a:solidFill>
                  <a:latin typeface="+mn-ea"/>
                  <a:ea typeface="+mn-ea"/>
                </a:rPr>
                <a:t>、</a:t>
              </a:r>
              <a:r>
                <a:rPr lang="en-US" altLang="zh-CN" sz="1000" b="1" dirty="0">
                  <a:solidFill>
                    <a:prstClr val="black"/>
                  </a:solidFill>
                  <a:latin typeface="+mn-ea"/>
                  <a:ea typeface="+mn-ea"/>
                </a:rPr>
                <a:t>SVM</a:t>
              </a:r>
              <a:r>
                <a:rPr lang="zh-CN" altLang="en-US" sz="1000" b="1" dirty="0">
                  <a:solidFill>
                    <a:prstClr val="black"/>
                  </a:solidFill>
                  <a:latin typeface="+mn-ea"/>
                  <a:ea typeface="+mn-ea"/>
                </a:rPr>
                <a:t>等分类算法</a:t>
              </a:r>
            </a:p>
          </p:txBody>
        </p:sp>
        <p:sp>
          <p:nvSpPr>
            <p:cNvPr id="41" name="文本框 40">
              <a:extLst>
                <a:ext uri="{FF2B5EF4-FFF2-40B4-BE49-F238E27FC236}">
                  <a16:creationId xmlns:a16="http://schemas.microsoft.com/office/drawing/2014/main" id="{A1D0CF75-86C9-491E-81B9-654C679ED8A7}"/>
                </a:ext>
              </a:extLst>
            </p:cNvPr>
            <p:cNvSpPr txBox="1"/>
            <p:nvPr/>
          </p:nvSpPr>
          <p:spPr>
            <a:xfrm>
              <a:off x="2944763" y="4269152"/>
              <a:ext cx="1048368" cy="388805"/>
            </a:xfrm>
            <a:prstGeom prst="rect">
              <a:avLst/>
            </a:prstGeom>
            <a:noFill/>
          </p:spPr>
          <p:txBody>
            <a:bodyPr wrap="square" rtlCol="0">
              <a:spAutoFit/>
            </a:bodyPr>
            <a:lstStyle/>
            <a:p>
              <a:r>
                <a:rPr lang="zh-CN" altLang="en-US" sz="1000" b="1" dirty="0">
                  <a:solidFill>
                    <a:prstClr val="black"/>
                  </a:solidFill>
                  <a:latin typeface="+mn-ea"/>
                  <a:ea typeface="+mn-ea"/>
                </a:rPr>
                <a:t>设备工作模式分类</a:t>
              </a:r>
            </a:p>
          </p:txBody>
        </p:sp>
        <p:sp>
          <p:nvSpPr>
            <p:cNvPr id="42" name="文本框 41">
              <a:extLst>
                <a:ext uri="{FF2B5EF4-FFF2-40B4-BE49-F238E27FC236}">
                  <a16:creationId xmlns:a16="http://schemas.microsoft.com/office/drawing/2014/main" id="{A3EC8888-AB34-4388-9D72-0E2EBF808CA8}"/>
                </a:ext>
              </a:extLst>
            </p:cNvPr>
            <p:cNvSpPr txBox="1"/>
            <p:nvPr/>
          </p:nvSpPr>
          <p:spPr>
            <a:xfrm>
              <a:off x="2725323" y="5347493"/>
              <a:ext cx="1060660" cy="388805"/>
            </a:xfrm>
            <a:prstGeom prst="rect">
              <a:avLst/>
            </a:prstGeom>
            <a:noFill/>
          </p:spPr>
          <p:txBody>
            <a:bodyPr wrap="square" rtlCol="0">
              <a:spAutoFit/>
            </a:bodyPr>
            <a:lstStyle/>
            <a:p>
              <a:r>
                <a:rPr lang="zh-CN" altLang="en-US" sz="1000" b="1" dirty="0">
                  <a:solidFill>
                    <a:prstClr val="black"/>
                  </a:solidFill>
                  <a:latin typeface="+mn-ea"/>
                  <a:ea typeface="+mn-ea"/>
                </a:rPr>
                <a:t>设备状态判别</a:t>
              </a:r>
            </a:p>
          </p:txBody>
        </p:sp>
        <p:sp>
          <p:nvSpPr>
            <p:cNvPr id="43" name="文本框 42">
              <a:extLst>
                <a:ext uri="{FF2B5EF4-FFF2-40B4-BE49-F238E27FC236}">
                  <a16:creationId xmlns:a16="http://schemas.microsoft.com/office/drawing/2014/main" id="{9366F61D-A518-473C-8AC4-C243C5ABDAA0}"/>
                </a:ext>
              </a:extLst>
            </p:cNvPr>
            <p:cNvSpPr txBox="1"/>
            <p:nvPr/>
          </p:nvSpPr>
          <p:spPr>
            <a:xfrm>
              <a:off x="1714339" y="5289901"/>
              <a:ext cx="739568" cy="233960"/>
            </a:xfrm>
            <a:prstGeom prst="rect">
              <a:avLst/>
            </a:prstGeom>
            <a:noFill/>
          </p:spPr>
          <p:txBody>
            <a:bodyPr wrap="square" rtlCol="0">
              <a:spAutoFit/>
            </a:bodyPr>
            <a:lstStyle/>
            <a:p>
              <a:r>
                <a:rPr lang="zh-CN" altLang="en-US" sz="1000" b="1" dirty="0">
                  <a:solidFill>
                    <a:prstClr val="black"/>
                  </a:solidFill>
                  <a:latin typeface="+mn-ea"/>
                  <a:ea typeface="+mn-ea"/>
                </a:rPr>
                <a:t>正常</a:t>
              </a:r>
            </a:p>
          </p:txBody>
        </p:sp>
        <p:sp>
          <p:nvSpPr>
            <p:cNvPr id="44" name="文本框 43">
              <a:extLst>
                <a:ext uri="{FF2B5EF4-FFF2-40B4-BE49-F238E27FC236}">
                  <a16:creationId xmlns:a16="http://schemas.microsoft.com/office/drawing/2014/main" id="{B30E9AA0-D52B-45ED-8FDF-6B6A9CCC08B7}"/>
                </a:ext>
              </a:extLst>
            </p:cNvPr>
            <p:cNvSpPr txBox="1"/>
            <p:nvPr/>
          </p:nvSpPr>
          <p:spPr>
            <a:xfrm>
              <a:off x="1747037" y="5522078"/>
              <a:ext cx="732925" cy="233960"/>
            </a:xfrm>
            <a:prstGeom prst="rect">
              <a:avLst/>
            </a:prstGeom>
            <a:noFill/>
          </p:spPr>
          <p:txBody>
            <a:bodyPr wrap="square" rtlCol="0">
              <a:spAutoFit/>
            </a:bodyPr>
            <a:lstStyle/>
            <a:p>
              <a:r>
                <a:rPr lang="zh-CN" altLang="en-US" sz="1000" b="1" dirty="0">
                  <a:solidFill>
                    <a:prstClr val="black"/>
                  </a:solidFill>
                  <a:latin typeface="+mn-ea"/>
                  <a:ea typeface="+mn-ea"/>
                </a:rPr>
                <a:t>断电</a:t>
              </a:r>
            </a:p>
          </p:txBody>
        </p:sp>
        <p:sp>
          <p:nvSpPr>
            <p:cNvPr id="45" name="文本框 44">
              <a:extLst>
                <a:ext uri="{FF2B5EF4-FFF2-40B4-BE49-F238E27FC236}">
                  <a16:creationId xmlns:a16="http://schemas.microsoft.com/office/drawing/2014/main" id="{A07BBFAC-F606-4D34-90E2-367AE26ABB50}"/>
                </a:ext>
              </a:extLst>
            </p:cNvPr>
            <p:cNvSpPr txBox="1"/>
            <p:nvPr/>
          </p:nvSpPr>
          <p:spPr>
            <a:xfrm>
              <a:off x="1773089" y="5759481"/>
              <a:ext cx="670307" cy="233960"/>
            </a:xfrm>
            <a:prstGeom prst="rect">
              <a:avLst/>
            </a:prstGeom>
            <a:noFill/>
          </p:spPr>
          <p:txBody>
            <a:bodyPr wrap="square" rtlCol="0">
              <a:spAutoFit/>
            </a:bodyPr>
            <a:lstStyle/>
            <a:p>
              <a:r>
                <a:rPr lang="zh-CN" altLang="en-US" sz="1000" b="1" dirty="0">
                  <a:solidFill>
                    <a:prstClr val="black"/>
                  </a:solidFill>
                  <a:latin typeface="+mn-ea"/>
                  <a:ea typeface="+mn-ea"/>
                </a:rPr>
                <a:t>故障</a:t>
              </a:r>
            </a:p>
          </p:txBody>
        </p:sp>
        <p:sp>
          <p:nvSpPr>
            <p:cNvPr id="46" name="文本框 45">
              <a:extLst>
                <a:ext uri="{FF2B5EF4-FFF2-40B4-BE49-F238E27FC236}">
                  <a16:creationId xmlns:a16="http://schemas.microsoft.com/office/drawing/2014/main" id="{E57183A7-C3D7-4E78-A59F-5328C8E5BB26}"/>
                </a:ext>
              </a:extLst>
            </p:cNvPr>
            <p:cNvSpPr txBox="1"/>
            <p:nvPr/>
          </p:nvSpPr>
          <p:spPr>
            <a:xfrm>
              <a:off x="591301" y="3114126"/>
              <a:ext cx="1792058" cy="568253"/>
            </a:xfrm>
            <a:prstGeom prst="rect">
              <a:avLst/>
            </a:prstGeom>
            <a:noFill/>
          </p:spPr>
          <p:txBody>
            <a:bodyPr wrap="square" rtlCol="0">
              <a:spAutoFit/>
            </a:bodyPr>
            <a:lstStyle/>
            <a:p>
              <a:r>
                <a:rPr lang="zh-CN" altLang="en-US" sz="1600" b="1" dirty="0">
                  <a:solidFill>
                    <a:prstClr val="black"/>
                  </a:solidFill>
                  <a:latin typeface="+mn-ea"/>
                  <a:ea typeface="+mn-ea"/>
                </a:rPr>
                <a:t>设计传感器数据采集</a:t>
              </a:r>
            </a:p>
          </p:txBody>
        </p:sp>
        <p:sp>
          <p:nvSpPr>
            <p:cNvPr id="47" name="文本框 46">
              <a:extLst>
                <a:ext uri="{FF2B5EF4-FFF2-40B4-BE49-F238E27FC236}">
                  <a16:creationId xmlns:a16="http://schemas.microsoft.com/office/drawing/2014/main" id="{0BDDE760-5857-41B7-9C1F-7199BC957882}"/>
                </a:ext>
              </a:extLst>
            </p:cNvPr>
            <p:cNvSpPr txBox="1"/>
            <p:nvPr/>
          </p:nvSpPr>
          <p:spPr>
            <a:xfrm>
              <a:off x="3931513" y="3164621"/>
              <a:ext cx="1056503" cy="568253"/>
            </a:xfrm>
            <a:prstGeom prst="rect">
              <a:avLst/>
            </a:prstGeom>
            <a:noFill/>
          </p:spPr>
          <p:txBody>
            <a:bodyPr wrap="square" rtlCol="0">
              <a:spAutoFit/>
            </a:bodyPr>
            <a:lstStyle/>
            <a:p>
              <a:r>
                <a:rPr lang="zh-CN" altLang="en-US" sz="1600" b="1" dirty="0">
                  <a:solidFill>
                    <a:prstClr val="black"/>
                  </a:solidFill>
                  <a:latin typeface="+mn-ea"/>
                  <a:ea typeface="+mn-ea"/>
                </a:rPr>
                <a:t>数据预处理</a:t>
              </a:r>
            </a:p>
          </p:txBody>
        </p:sp>
        <p:sp>
          <p:nvSpPr>
            <p:cNvPr id="48" name="文本框 47">
              <a:extLst>
                <a:ext uri="{FF2B5EF4-FFF2-40B4-BE49-F238E27FC236}">
                  <a16:creationId xmlns:a16="http://schemas.microsoft.com/office/drawing/2014/main" id="{558F3808-3475-49C1-A7D2-E130D4F70A67}"/>
                </a:ext>
              </a:extLst>
            </p:cNvPr>
            <p:cNvSpPr txBox="1"/>
            <p:nvPr/>
          </p:nvSpPr>
          <p:spPr>
            <a:xfrm>
              <a:off x="7159649" y="5739793"/>
              <a:ext cx="1305067" cy="325939"/>
            </a:xfrm>
            <a:prstGeom prst="rect">
              <a:avLst/>
            </a:prstGeom>
            <a:noFill/>
          </p:spPr>
          <p:txBody>
            <a:bodyPr wrap="square" rtlCol="0">
              <a:spAutoFit/>
            </a:bodyPr>
            <a:lstStyle/>
            <a:p>
              <a:r>
                <a:rPr lang="zh-CN" altLang="en-US" sz="1600" b="1" dirty="0">
                  <a:solidFill>
                    <a:prstClr val="black"/>
                  </a:solidFill>
                  <a:latin typeface="+mn-ea"/>
                  <a:ea typeface="+mn-ea"/>
                </a:rPr>
                <a:t>特征提取</a:t>
              </a:r>
            </a:p>
          </p:txBody>
        </p:sp>
        <p:sp>
          <p:nvSpPr>
            <p:cNvPr id="49" name="文本框 48">
              <a:extLst>
                <a:ext uri="{FF2B5EF4-FFF2-40B4-BE49-F238E27FC236}">
                  <a16:creationId xmlns:a16="http://schemas.microsoft.com/office/drawing/2014/main" id="{B542CAC8-B7EC-49AE-B003-E99858BF6F08}"/>
                </a:ext>
              </a:extLst>
            </p:cNvPr>
            <p:cNvSpPr txBox="1"/>
            <p:nvPr/>
          </p:nvSpPr>
          <p:spPr>
            <a:xfrm>
              <a:off x="2969675" y="6172496"/>
              <a:ext cx="1056503" cy="328988"/>
            </a:xfrm>
            <a:prstGeom prst="rect">
              <a:avLst/>
            </a:prstGeom>
            <a:noFill/>
          </p:spPr>
          <p:txBody>
            <a:bodyPr wrap="square" rtlCol="0">
              <a:spAutoFit/>
            </a:bodyPr>
            <a:lstStyle/>
            <a:p>
              <a:r>
                <a:rPr lang="zh-CN" altLang="en-US" sz="1600" b="1" dirty="0">
                  <a:solidFill>
                    <a:prstClr val="black"/>
                  </a:solidFill>
                  <a:latin typeface="+mn-ea"/>
                  <a:ea typeface="+mn-ea"/>
                </a:rPr>
                <a:t>分类</a:t>
              </a:r>
            </a:p>
          </p:txBody>
        </p:sp>
        <p:sp>
          <p:nvSpPr>
            <p:cNvPr id="50" name="矩形: 圆角 2">
              <a:extLst>
                <a:ext uri="{FF2B5EF4-FFF2-40B4-BE49-F238E27FC236}">
                  <a16:creationId xmlns:a16="http://schemas.microsoft.com/office/drawing/2014/main" id="{414EB8F5-094B-4AB3-AFDC-59281D792D45}"/>
                </a:ext>
              </a:extLst>
            </p:cNvPr>
            <p:cNvSpPr/>
            <p:nvPr/>
          </p:nvSpPr>
          <p:spPr>
            <a:xfrm>
              <a:off x="270105" y="1758669"/>
              <a:ext cx="2290714" cy="1336595"/>
            </a:xfrm>
            <a:prstGeom prst="roundRect">
              <a:avLst/>
            </a:prstGeom>
            <a:noFill/>
            <a:ln w="571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sz="1600">
                <a:solidFill>
                  <a:prstClr val="white"/>
                </a:solidFill>
                <a:latin typeface="+mn-ea"/>
              </a:endParaRPr>
            </a:p>
          </p:txBody>
        </p:sp>
        <p:sp>
          <p:nvSpPr>
            <p:cNvPr id="51" name="矩形: 圆角 169">
              <a:extLst>
                <a:ext uri="{FF2B5EF4-FFF2-40B4-BE49-F238E27FC236}">
                  <a16:creationId xmlns:a16="http://schemas.microsoft.com/office/drawing/2014/main" id="{D6F531B4-C90C-4C93-8108-410755307EEE}"/>
                </a:ext>
              </a:extLst>
            </p:cNvPr>
            <p:cNvSpPr/>
            <p:nvPr/>
          </p:nvSpPr>
          <p:spPr>
            <a:xfrm>
              <a:off x="3113515" y="1769650"/>
              <a:ext cx="2524993" cy="1336595"/>
            </a:xfrm>
            <a:prstGeom prst="roundRect">
              <a:avLst/>
            </a:prstGeom>
            <a:noFill/>
            <a:ln w="571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sz="1600">
                <a:solidFill>
                  <a:prstClr val="white"/>
                </a:solidFill>
                <a:latin typeface="+mn-ea"/>
              </a:endParaRPr>
            </a:p>
          </p:txBody>
        </p:sp>
        <p:cxnSp>
          <p:nvCxnSpPr>
            <p:cNvPr id="52" name="直接箭头连接符 51">
              <a:extLst>
                <a:ext uri="{FF2B5EF4-FFF2-40B4-BE49-F238E27FC236}">
                  <a16:creationId xmlns:a16="http://schemas.microsoft.com/office/drawing/2014/main" id="{44A412B2-5166-4AC1-A412-451903AF1832}"/>
                </a:ext>
              </a:extLst>
            </p:cNvPr>
            <p:cNvCxnSpPr/>
            <p:nvPr/>
          </p:nvCxnSpPr>
          <p:spPr>
            <a:xfrm>
              <a:off x="4218908" y="2484948"/>
              <a:ext cx="364150" cy="0"/>
            </a:xfrm>
            <a:prstGeom prst="straightConnector1">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53" name="矩形: 圆角 172">
              <a:extLst>
                <a:ext uri="{FF2B5EF4-FFF2-40B4-BE49-F238E27FC236}">
                  <a16:creationId xmlns:a16="http://schemas.microsoft.com/office/drawing/2014/main" id="{048BD5B6-3BC2-44C7-9A0E-E0E86A27F593}"/>
                </a:ext>
              </a:extLst>
            </p:cNvPr>
            <p:cNvSpPr/>
            <p:nvPr/>
          </p:nvSpPr>
          <p:spPr>
            <a:xfrm>
              <a:off x="6257065" y="1902704"/>
              <a:ext cx="2552348" cy="3767892"/>
            </a:xfrm>
            <a:prstGeom prst="roundRect">
              <a:avLst/>
            </a:prstGeom>
            <a:noFill/>
            <a:ln w="571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sz="1600">
                <a:solidFill>
                  <a:prstClr val="white"/>
                </a:solidFill>
                <a:latin typeface="+mn-ea"/>
              </a:endParaRPr>
            </a:p>
          </p:txBody>
        </p:sp>
        <p:cxnSp>
          <p:nvCxnSpPr>
            <p:cNvPr id="54" name="直接箭头连接符 53">
              <a:extLst>
                <a:ext uri="{FF2B5EF4-FFF2-40B4-BE49-F238E27FC236}">
                  <a16:creationId xmlns:a16="http://schemas.microsoft.com/office/drawing/2014/main" id="{CD8C5850-F0B8-4143-97A9-5C9BD231EE4B}"/>
                </a:ext>
              </a:extLst>
            </p:cNvPr>
            <p:cNvCxnSpPr>
              <a:cxnSpLocks/>
            </p:cNvCxnSpPr>
            <p:nvPr/>
          </p:nvCxnSpPr>
          <p:spPr>
            <a:xfrm>
              <a:off x="7398308" y="2463993"/>
              <a:ext cx="0" cy="450657"/>
            </a:xfrm>
            <a:prstGeom prst="straightConnector1">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55" name="直接箭头连接符 54">
              <a:extLst>
                <a:ext uri="{FF2B5EF4-FFF2-40B4-BE49-F238E27FC236}">
                  <a16:creationId xmlns:a16="http://schemas.microsoft.com/office/drawing/2014/main" id="{6E86AF97-7208-4CA5-864A-843BE1BC5999}"/>
                </a:ext>
              </a:extLst>
            </p:cNvPr>
            <p:cNvCxnSpPr>
              <a:cxnSpLocks/>
            </p:cNvCxnSpPr>
            <p:nvPr/>
          </p:nvCxnSpPr>
          <p:spPr>
            <a:xfrm flipH="1">
              <a:off x="7159649" y="3458517"/>
              <a:ext cx="310889" cy="365146"/>
            </a:xfrm>
            <a:prstGeom prst="straightConnector1">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56" name="直接箭头连接符 55">
              <a:extLst>
                <a:ext uri="{FF2B5EF4-FFF2-40B4-BE49-F238E27FC236}">
                  <a16:creationId xmlns:a16="http://schemas.microsoft.com/office/drawing/2014/main" id="{A497EB73-1886-47BA-B678-BC0AA48A16D4}"/>
                </a:ext>
              </a:extLst>
            </p:cNvPr>
            <p:cNvCxnSpPr>
              <a:cxnSpLocks/>
            </p:cNvCxnSpPr>
            <p:nvPr/>
          </p:nvCxnSpPr>
          <p:spPr>
            <a:xfrm>
              <a:off x="7489627" y="3444629"/>
              <a:ext cx="368072" cy="408108"/>
            </a:xfrm>
            <a:prstGeom prst="straightConnector1">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57" name="矩形 56">
              <a:extLst>
                <a:ext uri="{FF2B5EF4-FFF2-40B4-BE49-F238E27FC236}">
                  <a16:creationId xmlns:a16="http://schemas.microsoft.com/office/drawing/2014/main" id="{092814DC-600C-4CFD-8443-3C165ECF0BAB}"/>
                </a:ext>
              </a:extLst>
            </p:cNvPr>
            <p:cNvSpPr/>
            <p:nvPr/>
          </p:nvSpPr>
          <p:spPr>
            <a:xfrm>
              <a:off x="6610445" y="5011086"/>
              <a:ext cx="385103" cy="215115"/>
            </a:xfrm>
            <a:prstGeom prst="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latin typeface="+mn-ea"/>
              </a:endParaRPr>
            </a:p>
          </p:txBody>
        </p:sp>
        <p:sp>
          <p:nvSpPr>
            <p:cNvPr id="58" name="文本框 57">
              <a:extLst>
                <a:ext uri="{FF2B5EF4-FFF2-40B4-BE49-F238E27FC236}">
                  <a16:creationId xmlns:a16="http://schemas.microsoft.com/office/drawing/2014/main" id="{07B957E0-F137-4F82-8836-91B01D1137EA}"/>
                </a:ext>
              </a:extLst>
            </p:cNvPr>
            <p:cNvSpPr txBox="1"/>
            <p:nvPr/>
          </p:nvSpPr>
          <p:spPr>
            <a:xfrm>
              <a:off x="6566489" y="4996374"/>
              <a:ext cx="662788" cy="233960"/>
            </a:xfrm>
            <a:prstGeom prst="rect">
              <a:avLst/>
            </a:prstGeom>
            <a:noFill/>
          </p:spPr>
          <p:txBody>
            <a:bodyPr wrap="square" rtlCol="0">
              <a:spAutoFit/>
            </a:bodyPr>
            <a:lstStyle/>
            <a:p>
              <a:r>
                <a:rPr lang="zh-CN" altLang="en-US" sz="1000" b="1" dirty="0">
                  <a:solidFill>
                    <a:prstClr val="black"/>
                  </a:solidFill>
                  <a:latin typeface="+mn-ea"/>
                  <a:ea typeface="+mn-ea"/>
                </a:rPr>
                <a:t>方差</a:t>
              </a:r>
            </a:p>
          </p:txBody>
        </p:sp>
        <p:sp>
          <p:nvSpPr>
            <p:cNvPr id="59" name="矩形 58">
              <a:extLst>
                <a:ext uri="{FF2B5EF4-FFF2-40B4-BE49-F238E27FC236}">
                  <a16:creationId xmlns:a16="http://schemas.microsoft.com/office/drawing/2014/main" id="{07E2F1E7-6156-4524-ACF6-43220255B653}"/>
                </a:ext>
              </a:extLst>
            </p:cNvPr>
            <p:cNvSpPr/>
            <p:nvPr/>
          </p:nvSpPr>
          <p:spPr>
            <a:xfrm>
              <a:off x="7804645" y="5011086"/>
              <a:ext cx="370319" cy="247140"/>
            </a:xfrm>
            <a:prstGeom prst="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latin typeface="+mn-ea"/>
              </a:endParaRPr>
            </a:p>
          </p:txBody>
        </p:sp>
        <p:sp>
          <p:nvSpPr>
            <p:cNvPr id="60" name="文本框 59">
              <a:extLst>
                <a:ext uri="{FF2B5EF4-FFF2-40B4-BE49-F238E27FC236}">
                  <a16:creationId xmlns:a16="http://schemas.microsoft.com/office/drawing/2014/main" id="{3491D07F-CAA2-43D9-BD34-7263C7BE72F8}"/>
                </a:ext>
              </a:extLst>
            </p:cNvPr>
            <p:cNvSpPr txBox="1"/>
            <p:nvPr/>
          </p:nvSpPr>
          <p:spPr>
            <a:xfrm>
              <a:off x="7742708" y="5007655"/>
              <a:ext cx="577196" cy="233960"/>
            </a:xfrm>
            <a:prstGeom prst="rect">
              <a:avLst/>
            </a:prstGeom>
            <a:noFill/>
          </p:spPr>
          <p:txBody>
            <a:bodyPr wrap="square" rtlCol="0">
              <a:spAutoFit/>
            </a:bodyPr>
            <a:lstStyle/>
            <a:p>
              <a:r>
                <a:rPr lang="zh-CN" altLang="en-US" sz="1000" b="1" dirty="0">
                  <a:solidFill>
                    <a:prstClr val="black"/>
                  </a:solidFill>
                  <a:latin typeface="+mn-ea"/>
                  <a:ea typeface="+mn-ea"/>
                </a:rPr>
                <a:t>形状</a:t>
              </a:r>
            </a:p>
          </p:txBody>
        </p:sp>
        <p:sp>
          <p:nvSpPr>
            <p:cNvPr id="61" name="矩形: 圆角 181">
              <a:extLst>
                <a:ext uri="{FF2B5EF4-FFF2-40B4-BE49-F238E27FC236}">
                  <a16:creationId xmlns:a16="http://schemas.microsoft.com/office/drawing/2014/main" id="{A9ACD91A-F3CA-4FCC-87F0-F15338AED91C}"/>
                </a:ext>
              </a:extLst>
            </p:cNvPr>
            <p:cNvSpPr/>
            <p:nvPr/>
          </p:nvSpPr>
          <p:spPr>
            <a:xfrm>
              <a:off x="1742911" y="3717240"/>
              <a:ext cx="3343607" cy="2384183"/>
            </a:xfrm>
            <a:prstGeom prst="roundRect">
              <a:avLst/>
            </a:prstGeom>
            <a:noFill/>
            <a:ln w="571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sz="1600">
                <a:solidFill>
                  <a:prstClr val="white"/>
                </a:solidFill>
                <a:latin typeface="+mn-ea"/>
              </a:endParaRPr>
            </a:p>
          </p:txBody>
        </p:sp>
        <p:cxnSp>
          <p:nvCxnSpPr>
            <p:cNvPr id="62" name="直接箭头连接符 61">
              <a:extLst>
                <a:ext uri="{FF2B5EF4-FFF2-40B4-BE49-F238E27FC236}">
                  <a16:creationId xmlns:a16="http://schemas.microsoft.com/office/drawing/2014/main" id="{F71D0AC7-FBDD-4D2C-AC02-AFBEF0461259}"/>
                </a:ext>
              </a:extLst>
            </p:cNvPr>
            <p:cNvCxnSpPr/>
            <p:nvPr/>
          </p:nvCxnSpPr>
          <p:spPr>
            <a:xfrm>
              <a:off x="3186477" y="4535588"/>
              <a:ext cx="364150" cy="0"/>
            </a:xfrm>
            <a:prstGeom prst="straightConnector1">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3" name="直接箭头连接符 62">
              <a:extLst>
                <a:ext uri="{FF2B5EF4-FFF2-40B4-BE49-F238E27FC236}">
                  <a16:creationId xmlns:a16="http://schemas.microsoft.com/office/drawing/2014/main" id="{A89C635A-CB39-4D00-B0DC-6481EE77738E}"/>
                </a:ext>
              </a:extLst>
            </p:cNvPr>
            <p:cNvCxnSpPr>
              <a:cxnSpLocks/>
            </p:cNvCxnSpPr>
            <p:nvPr/>
          </p:nvCxnSpPr>
          <p:spPr>
            <a:xfrm>
              <a:off x="2571152" y="4040288"/>
              <a:ext cx="542363" cy="495300"/>
            </a:xfrm>
            <a:prstGeom prst="straightConnector1">
              <a:avLst/>
            </a:prstGeom>
            <a:ln w="28575">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64" name="直接箭头连接符 63">
              <a:extLst>
                <a:ext uri="{FF2B5EF4-FFF2-40B4-BE49-F238E27FC236}">
                  <a16:creationId xmlns:a16="http://schemas.microsoft.com/office/drawing/2014/main" id="{1C8D4A9D-1B8E-48CD-B9AF-4EF0C34E610D}"/>
                </a:ext>
              </a:extLst>
            </p:cNvPr>
            <p:cNvCxnSpPr>
              <a:cxnSpLocks/>
            </p:cNvCxnSpPr>
            <p:nvPr/>
          </p:nvCxnSpPr>
          <p:spPr>
            <a:xfrm>
              <a:off x="2551886" y="4487062"/>
              <a:ext cx="516487" cy="67158"/>
            </a:xfrm>
            <a:prstGeom prst="straightConnector1">
              <a:avLst/>
            </a:prstGeom>
            <a:ln w="28575">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65" name="直接箭头连接符 64">
              <a:extLst>
                <a:ext uri="{FF2B5EF4-FFF2-40B4-BE49-F238E27FC236}">
                  <a16:creationId xmlns:a16="http://schemas.microsoft.com/office/drawing/2014/main" id="{5F01F6BC-0666-4FA5-83FA-6EEE6B037EBD}"/>
                </a:ext>
              </a:extLst>
            </p:cNvPr>
            <p:cNvCxnSpPr>
              <a:cxnSpLocks/>
              <a:stCxn id="89" idx="3"/>
            </p:cNvCxnSpPr>
            <p:nvPr/>
          </p:nvCxnSpPr>
          <p:spPr>
            <a:xfrm flipV="1">
              <a:off x="2721791" y="4594960"/>
              <a:ext cx="370659" cy="235918"/>
            </a:xfrm>
            <a:prstGeom prst="straightConnector1">
              <a:avLst/>
            </a:prstGeom>
            <a:ln w="28575">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66" name="直接箭头连接符 65">
              <a:extLst>
                <a:ext uri="{FF2B5EF4-FFF2-40B4-BE49-F238E27FC236}">
                  <a16:creationId xmlns:a16="http://schemas.microsoft.com/office/drawing/2014/main" id="{C44A47DE-328F-4CB0-964B-3BE93C4686B0}"/>
                </a:ext>
              </a:extLst>
            </p:cNvPr>
            <p:cNvCxnSpPr>
              <a:cxnSpLocks/>
            </p:cNvCxnSpPr>
            <p:nvPr/>
          </p:nvCxnSpPr>
          <p:spPr>
            <a:xfrm>
              <a:off x="2910374" y="5627165"/>
              <a:ext cx="640253" cy="0"/>
            </a:xfrm>
            <a:prstGeom prst="straightConnector1">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7" name="直接箭头连接符 66">
              <a:extLst>
                <a:ext uri="{FF2B5EF4-FFF2-40B4-BE49-F238E27FC236}">
                  <a16:creationId xmlns:a16="http://schemas.microsoft.com/office/drawing/2014/main" id="{9D8C3DE9-2485-4F66-9367-7C5781049920}"/>
                </a:ext>
              </a:extLst>
            </p:cNvPr>
            <p:cNvCxnSpPr>
              <a:cxnSpLocks/>
            </p:cNvCxnSpPr>
            <p:nvPr/>
          </p:nvCxnSpPr>
          <p:spPr>
            <a:xfrm>
              <a:off x="2207239" y="5383385"/>
              <a:ext cx="594266" cy="224540"/>
            </a:xfrm>
            <a:prstGeom prst="straightConnector1">
              <a:avLst/>
            </a:prstGeom>
            <a:ln w="28575">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68" name="直接箭头连接符 67">
              <a:extLst>
                <a:ext uri="{FF2B5EF4-FFF2-40B4-BE49-F238E27FC236}">
                  <a16:creationId xmlns:a16="http://schemas.microsoft.com/office/drawing/2014/main" id="{BC827D28-CDBE-4402-A1E3-F19D8C720D2F}"/>
                </a:ext>
              </a:extLst>
            </p:cNvPr>
            <p:cNvCxnSpPr>
              <a:cxnSpLocks/>
            </p:cNvCxnSpPr>
            <p:nvPr/>
          </p:nvCxnSpPr>
          <p:spPr>
            <a:xfrm>
              <a:off x="2196182" y="5601373"/>
              <a:ext cx="598535" cy="5651"/>
            </a:xfrm>
            <a:prstGeom prst="straightConnector1">
              <a:avLst/>
            </a:prstGeom>
            <a:ln w="28575">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69" name="直接箭头连接符 68">
              <a:extLst>
                <a:ext uri="{FF2B5EF4-FFF2-40B4-BE49-F238E27FC236}">
                  <a16:creationId xmlns:a16="http://schemas.microsoft.com/office/drawing/2014/main" id="{527B5758-3352-42B3-99F7-48043D2CD977}"/>
                </a:ext>
              </a:extLst>
            </p:cNvPr>
            <p:cNvCxnSpPr>
              <a:cxnSpLocks/>
              <a:stCxn id="45" idx="3"/>
            </p:cNvCxnSpPr>
            <p:nvPr/>
          </p:nvCxnSpPr>
          <p:spPr>
            <a:xfrm flipV="1">
              <a:off x="2443396" y="5589072"/>
              <a:ext cx="292972" cy="287389"/>
            </a:xfrm>
            <a:prstGeom prst="straightConnector1">
              <a:avLst/>
            </a:prstGeom>
            <a:ln w="28575">
              <a:headEnd type="arrow" w="med" len="med"/>
              <a:tailEnd type="none" w="med" len="med"/>
            </a:ln>
          </p:spPr>
          <p:style>
            <a:lnRef idx="1">
              <a:schemeClr val="dk1"/>
            </a:lnRef>
            <a:fillRef idx="0">
              <a:schemeClr val="dk1"/>
            </a:fillRef>
            <a:effectRef idx="0">
              <a:schemeClr val="dk1"/>
            </a:effectRef>
            <a:fontRef idx="minor">
              <a:schemeClr val="tx1"/>
            </a:fontRef>
          </p:style>
        </p:cxnSp>
        <p:pic>
          <p:nvPicPr>
            <p:cNvPr id="70" name="图片 69">
              <a:extLst>
                <a:ext uri="{FF2B5EF4-FFF2-40B4-BE49-F238E27FC236}">
                  <a16:creationId xmlns:a16="http://schemas.microsoft.com/office/drawing/2014/main" id="{4D2155DC-5723-4FFD-BC78-E8617FF584D4}"/>
                </a:ext>
              </a:extLst>
            </p:cNvPr>
            <p:cNvPicPr>
              <a:picLocks noChangeAspect="1"/>
            </p:cNvPicPr>
            <p:nvPr/>
          </p:nvPicPr>
          <p:blipFill>
            <a:blip r:embed="rId12"/>
            <a:stretch>
              <a:fillRect/>
            </a:stretch>
          </p:blipFill>
          <p:spPr>
            <a:xfrm>
              <a:off x="7701680" y="3896499"/>
              <a:ext cx="506387" cy="213022"/>
            </a:xfrm>
            <a:prstGeom prst="rect">
              <a:avLst/>
            </a:prstGeom>
          </p:spPr>
        </p:pic>
        <p:sp>
          <p:nvSpPr>
            <p:cNvPr id="71" name="矩形 70">
              <a:extLst>
                <a:ext uri="{FF2B5EF4-FFF2-40B4-BE49-F238E27FC236}">
                  <a16:creationId xmlns:a16="http://schemas.microsoft.com/office/drawing/2014/main" id="{F7CCC3ED-7B07-4920-89BE-ADF0ACEAFA20}"/>
                </a:ext>
              </a:extLst>
            </p:cNvPr>
            <p:cNvSpPr/>
            <p:nvPr/>
          </p:nvSpPr>
          <p:spPr>
            <a:xfrm>
              <a:off x="3232261" y="2186611"/>
              <a:ext cx="938398" cy="626588"/>
            </a:xfrm>
            <a:prstGeom prst="rect">
              <a:avLst/>
            </a:prstGeom>
            <a:no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sz="1600">
                <a:solidFill>
                  <a:prstClr val="white"/>
                </a:solidFill>
                <a:latin typeface="+mn-ea"/>
              </a:endParaRPr>
            </a:p>
          </p:txBody>
        </p:sp>
        <p:sp>
          <p:nvSpPr>
            <p:cNvPr id="72" name="矩形 71">
              <a:extLst>
                <a:ext uri="{FF2B5EF4-FFF2-40B4-BE49-F238E27FC236}">
                  <a16:creationId xmlns:a16="http://schemas.microsoft.com/office/drawing/2014/main" id="{6FAE0CFE-C23B-4FBE-867F-42C9CE8F779A}"/>
                </a:ext>
              </a:extLst>
            </p:cNvPr>
            <p:cNvSpPr/>
            <p:nvPr/>
          </p:nvSpPr>
          <p:spPr>
            <a:xfrm>
              <a:off x="4608030" y="2177023"/>
              <a:ext cx="888827" cy="626588"/>
            </a:xfrm>
            <a:prstGeom prst="rect">
              <a:avLst/>
            </a:prstGeom>
            <a:no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sz="1600">
                <a:solidFill>
                  <a:prstClr val="white"/>
                </a:solidFill>
                <a:latin typeface="+mn-ea"/>
              </a:endParaRPr>
            </a:p>
          </p:txBody>
        </p:sp>
        <p:sp>
          <p:nvSpPr>
            <p:cNvPr id="73" name="矩形 72">
              <a:extLst>
                <a:ext uri="{FF2B5EF4-FFF2-40B4-BE49-F238E27FC236}">
                  <a16:creationId xmlns:a16="http://schemas.microsoft.com/office/drawing/2014/main" id="{63AA899C-B45D-4F5E-B21A-6FB5410D71B4}"/>
                </a:ext>
              </a:extLst>
            </p:cNvPr>
            <p:cNvSpPr/>
            <p:nvPr/>
          </p:nvSpPr>
          <p:spPr>
            <a:xfrm>
              <a:off x="8261479" y="4681491"/>
              <a:ext cx="370319" cy="231292"/>
            </a:xfrm>
            <a:prstGeom prst="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latin typeface="+mn-ea"/>
              </a:endParaRPr>
            </a:p>
          </p:txBody>
        </p:sp>
        <p:sp>
          <p:nvSpPr>
            <p:cNvPr id="74" name="文本框 73">
              <a:extLst>
                <a:ext uri="{FF2B5EF4-FFF2-40B4-BE49-F238E27FC236}">
                  <a16:creationId xmlns:a16="http://schemas.microsoft.com/office/drawing/2014/main" id="{BC0B67AF-FB0E-46AA-994D-9887EBDBE3AE}"/>
                </a:ext>
              </a:extLst>
            </p:cNvPr>
            <p:cNvSpPr txBox="1"/>
            <p:nvPr/>
          </p:nvSpPr>
          <p:spPr>
            <a:xfrm>
              <a:off x="8212107" y="4666562"/>
              <a:ext cx="500795" cy="233960"/>
            </a:xfrm>
            <a:prstGeom prst="rect">
              <a:avLst/>
            </a:prstGeom>
            <a:noFill/>
          </p:spPr>
          <p:txBody>
            <a:bodyPr wrap="square" rtlCol="0">
              <a:spAutoFit/>
            </a:bodyPr>
            <a:lstStyle/>
            <a:p>
              <a:r>
                <a:rPr lang="zh-CN" altLang="en-US" sz="1000" b="1" dirty="0">
                  <a:solidFill>
                    <a:prstClr val="black"/>
                  </a:solidFill>
                  <a:latin typeface="+mn-ea"/>
                  <a:ea typeface="+mn-ea"/>
                </a:rPr>
                <a:t>偏度</a:t>
              </a:r>
            </a:p>
          </p:txBody>
        </p:sp>
        <p:sp>
          <p:nvSpPr>
            <p:cNvPr id="75" name="矩形 74">
              <a:extLst>
                <a:ext uri="{FF2B5EF4-FFF2-40B4-BE49-F238E27FC236}">
                  <a16:creationId xmlns:a16="http://schemas.microsoft.com/office/drawing/2014/main" id="{872B3776-D5EE-4FE5-B41B-429DF7214E24}"/>
                </a:ext>
              </a:extLst>
            </p:cNvPr>
            <p:cNvSpPr/>
            <p:nvPr/>
          </p:nvSpPr>
          <p:spPr>
            <a:xfrm>
              <a:off x="8257622" y="5008667"/>
              <a:ext cx="370319" cy="247140"/>
            </a:xfrm>
            <a:prstGeom prst="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latin typeface="+mn-ea"/>
              </a:endParaRPr>
            </a:p>
          </p:txBody>
        </p:sp>
        <p:sp>
          <p:nvSpPr>
            <p:cNvPr id="76" name="文本框 75">
              <a:extLst>
                <a:ext uri="{FF2B5EF4-FFF2-40B4-BE49-F238E27FC236}">
                  <a16:creationId xmlns:a16="http://schemas.microsoft.com/office/drawing/2014/main" id="{CAC311CF-A9F6-4557-BCC4-DF9C82ED4903}"/>
                </a:ext>
              </a:extLst>
            </p:cNvPr>
            <p:cNvSpPr txBox="1"/>
            <p:nvPr/>
          </p:nvSpPr>
          <p:spPr>
            <a:xfrm>
              <a:off x="8211957" y="4997893"/>
              <a:ext cx="594182" cy="233960"/>
            </a:xfrm>
            <a:prstGeom prst="rect">
              <a:avLst/>
            </a:prstGeom>
            <a:noFill/>
          </p:spPr>
          <p:txBody>
            <a:bodyPr wrap="square" rtlCol="0">
              <a:spAutoFit/>
            </a:bodyPr>
            <a:lstStyle/>
            <a:p>
              <a:r>
                <a:rPr lang="zh-CN" altLang="en-US" sz="1000" b="1" dirty="0">
                  <a:solidFill>
                    <a:prstClr val="black"/>
                  </a:solidFill>
                  <a:latin typeface="+mn-ea"/>
                  <a:ea typeface="+mn-ea"/>
                </a:rPr>
                <a:t>峰度</a:t>
              </a:r>
            </a:p>
          </p:txBody>
        </p:sp>
        <p:sp>
          <p:nvSpPr>
            <p:cNvPr id="77" name="文本框 76">
              <a:extLst>
                <a:ext uri="{FF2B5EF4-FFF2-40B4-BE49-F238E27FC236}">
                  <a16:creationId xmlns:a16="http://schemas.microsoft.com/office/drawing/2014/main" id="{A3269C26-7276-4400-B2C5-A6467D62B95C}"/>
                </a:ext>
              </a:extLst>
            </p:cNvPr>
            <p:cNvSpPr txBox="1"/>
            <p:nvPr/>
          </p:nvSpPr>
          <p:spPr>
            <a:xfrm>
              <a:off x="6604564" y="5304832"/>
              <a:ext cx="372138" cy="388805"/>
            </a:xfrm>
            <a:prstGeom prst="rect">
              <a:avLst/>
            </a:prstGeom>
            <a:noFill/>
          </p:spPr>
          <p:txBody>
            <a:bodyPr wrap="square" rtlCol="0">
              <a:spAutoFit/>
            </a:bodyPr>
            <a:lstStyle/>
            <a:p>
              <a:r>
                <a:rPr lang="en-US" altLang="zh-CN" sz="1000" b="1" dirty="0">
                  <a:solidFill>
                    <a:prstClr val="black"/>
                  </a:solidFill>
                  <a:latin typeface="+mn-ea"/>
                  <a:ea typeface="+mn-ea"/>
                </a:rPr>
                <a:t>……</a:t>
              </a:r>
              <a:endParaRPr lang="zh-CN" altLang="en-US" sz="1000" b="1" dirty="0">
                <a:solidFill>
                  <a:prstClr val="black"/>
                </a:solidFill>
                <a:latin typeface="+mn-ea"/>
                <a:ea typeface="+mn-ea"/>
              </a:endParaRPr>
            </a:p>
          </p:txBody>
        </p:sp>
        <p:sp>
          <p:nvSpPr>
            <p:cNvPr id="78" name="文本框 77">
              <a:extLst>
                <a:ext uri="{FF2B5EF4-FFF2-40B4-BE49-F238E27FC236}">
                  <a16:creationId xmlns:a16="http://schemas.microsoft.com/office/drawing/2014/main" id="{0C17ECB1-0F85-465A-B564-FB3E457C0B12}"/>
                </a:ext>
              </a:extLst>
            </p:cNvPr>
            <p:cNvSpPr txBox="1"/>
            <p:nvPr/>
          </p:nvSpPr>
          <p:spPr>
            <a:xfrm>
              <a:off x="7811070" y="5348773"/>
              <a:ext cx="372138" cy="388805"/>
            </a:xfrm>
            <a:prstGeom prst="rect">
              <a:avLst/>
            </a:prstGeom>
            <a:noFill/>
          </p:spPr>
          <p:txBody>
            <a:bodyPr wrap="square" rtlCol="0">
              <a:spAutoFit/>
            </a:bodyPr>
            <a:lstStyle/>
            <a:p>
              <a:r>
                <a:rPr lang="en-US" altLang="zh-CN" sz="1000" b="1" dirty="0">
                  <a:solidFill>
                    <a:prstClr val="black"/>
                  </a:solidFill>
                  <a:latin typeface="+mn-ea"/>
                  <a:ea typeface="+mn-ea"/>
                </a:rPr>
                <a:t>……</a:t>
              </a:r>
              <a:endParaRPr lang="zh-CN" altLang="en-US" sz="1000" b="1" dirty="0">
                <a:solidFill>
                  <a:prstClr val="black"/>
                </a:solidFill>
                <a:latin typeface="+mn-ea"/>
                <a:ea typeface="+mn-ea"/>
              </a:endParaRPr>
            </a:p>
          </p:txBody>
        </p:sp>
        <p:cxnSp>
          <p:nvCxnSpPr>
            <p:cNvPr id="79" name="直接连接符 78">
              <a:extLst>
                <a:ext uri="{FF2B5EF4-FFF2-40B4-BE49-F238E27FC236}">
                  <a16:creationId xmlns:a16="http://schemas.microsoft.com/office/drawing/2014/main" id="{CD70BF48-35A6-4402-8DF8-ACDBFE9D5CC3}"/>
                </a:ext>
              </a:extLst>
            </p:cNvPr>
            <p:cNvCxnSpPr/>
            <p:nvPr/>
          </p:nvCxnSpPr>
          <p:spPr>
            <a:xfrm>
              <a:off x="1468706" y="5168444"/>
              <a:ext cx="4058442" cy="0"/>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80" name="矩形 79">
              <a:extLst>
                <a:ext uri="{FF2B5EF4-FFF2-40B4-BE49-F238E27FC236}">
                  <a16:creationId xmlns:a16="http://schemas.microsoft.com/office/drawing/2014/main" id="{72CF786B-7BC4-4F52-8F9D-CCFED64A77F6}"/>
                </a:ext>
              </a:extLst>
            </p:cNvPr>
            <p:cNvSpPr/>
            <p:nvPr/>
          </p:nvSpPr>
          <p:spPr>
            <a:xfrm>
              <a:off x="7625931" y="3032003"/>
              <a:ext cx="475411" cy="329345"/>
            </a:xfrm>
            <a:prstGeom prst="rect">
              <a:avLst/>
            </a:prstGeom>
            <a:no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sz="1600">
                <a:solidFill>
                  <a:prstClr val="white"/>
                </a:solidFill>
                <a:latin typeface="+mn-ea"/>
              </a:endParaRPr>
            </a:p>
          </p:txBody>
        </p:sp>
        <p:pic>
          <p:nvPicPr>
            <p:cNvPr id="81" name="图片 80">
              <a:extLst>
                <a:ext uri="{FF2B5EF4-FFF2-40B4-BE49-F238E27FC236}">
                  <a16:creationId xmlns:a16="http://schemas.microsoft.com/office/drawing/2014/main" id="{0DDEBC22-9C56-485E-9C41-D93926CA2E6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3671062">
              <a:off x="2597001" y="2238452"/>
              <a:ext cx="449159" cy="449159"/>
            </a:xfrm>
            <a:prstGeom prst="rect">
              <a:avLst/>
            </a:prstGeom>
          </p:spPr>
        </p:pic>
        <p:pic>
          <p:nvPicPr>
            <p:cNvPr id="82" name="图片 81">
              <a:extLst>
                <a:ext uri="{FF2B5EF4-FFF2-40B4-BE49-F238E27FC236}">
                  <a16:creationId xmlns:a16="http://schemas.microsoft.com/office/drawing/2014/main" id="{5A52187B-A2A3-4CAA-A092-20195457EC8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3671062">
              <a:off x="5709648" y="2238452"/>
              <a:ext cx="449159" cy="449159"/>
            </a:xfrm>
            <a:prstGeom prst="rect">
              <a:avLst/>
            </a:prstGeom>
          </p:spPr>
        </p:pic>
        <p:pic>
          <p:nvPicPr>
            <p:cNvPr id="83" name="图片 82">
              <a:extLst>
                <a:ext uri="{FF2B5EF4-FFF2-40B4-BE49-F238E27FC236}">
                  <a16:creationId xmlns:a16="http://schemas.microsoft.com/office/drawing/2014/main" id="{B4B727A9-1F6F-4659-9845-F5E624D2497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2886712">
              <a:off x="5517451" y="4250413"/>
              <a:ext cx="449159" cy="449159"/>
            </a:xfrm>
            <a:prstGeom prst="rect">
              <a:avLst/>
            </a:prstGeom>
          </p:spPr>
        </p:pic>
        <p:pic>
          <p:nvPicPr>
            <p:cNvPr id="84" name="图片 83">
              <a:extLst>
                <a:ext uri="{FF2B5EF4-FFF2-40B4-BE49-F238E27FC236}">
                  <a16:creationId xmlns:a16="http://schemas.microsoft.com/office/drawing/2014/main" id="{59253795-D91D-4485-A71D-7AC35F0C39A9}"/>
                </a:ext>
              </a:extLst>
            </p:cNvPr>
            <p:cNvPicPr>
              <a:picLocks noChangeAspect="1"/>
            </p:cNvPicPr>
            <p:nvPr/>
          </p:nvPicPr>
          <p:blipFill>
            <a:blip r:embed="rId14"/>
            <a:stretch>
              <a:fillRect/>
            </a:stretch>
          </p:blipFill>
          <p:spPr>
            <a:xfrm>
              <a:off x="597075" y="2563937"/>
              <a:ext cx="438056" cy="490268"/>
            </a:xfrm>
            <a:prstGeom prst="rect">
              <a:avLst/>
            </a:prstGeom>
          </p:spPr>
        </p:pic>
        <p:pic>
          <p:nvPicPr>
            <p:cNvPr id="85" name="Picture 6" descr="Related image">
              <a:extLst>
                <a:ext uri="{FF2B5EF4-FFF2-40B4-BE49-F238E27FC236}">
                  <a16:creationId xmlns:a16="http://schemas.microsoft.com/office/drawing/2014/main" id="{DAC1EC95-638B-45D9-8A9B-89A8895DBE77}"/>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40221" y="1788662"/>
              <a:ext cx="745282" cy="745282"/>
            </a:xfrm>
            <a:prstGeom prst="rect">
              <a:avLst/>
            </a:prstGeom>
            <a:noFill/>
            <a:extLst>
              <a:ext uri="{909E8E84-426E-40DD-AFC4-6F175D3DCCD1}">
                <a14:hiddenFill xmlns:a14="http://schemas.microsoft.com/office/drawing/2010/main">
                  <a:solidFill>
                    <a:srgbClr val="FFFFFF"/>
                  </a:solidFill>
                </a14:hiddenFill>
              </a:ext>
            </a:extLst>
          </p:spPr>
        </p:pic>
        <p:sp>
          <p:nvSpPr>
            <p:cNvPr id="86" name="文本框 85">
              <a:extLst>
                <a:ext uri="{FF2B5EF4-FFF2-40B4-BE49-F238E27FC236}">
                  <a16:creationId xmlns:a16="http://schemas.microsoft.com/office/drawing/2014/main" id="{26E7569B-C064-404D-8D11-D12047D0E143}"/>
                </a:ext>
              </a:extLst>
            </p:cNvPr>
            <p:cNvSpPr txBox="1"/>
            <p:nvPr/>
          </p:nvSpPr>
          <p:spPr>
            <a:xfrm>
              <a:off x="3297334" y="1875853"/>
              <a:ext cx="889241" cy="263206"/>
            </a:xfrm>
            <a:prstGeom prst="rect">
              <a:avLst/>
            </a:prstGeom>
            <a:noFill/>
          </p:spPr>
          <p:txBody>
            <a:bodyPr wrap="none" rtlCol="0">
              <a:spAutoFit/>
            </a:bodyPr>
            <a:lstStyle/>
            <a:p>
              <a:r>
                <a:rPr lang="zh-CN" altLang="en-US" sz="1200" b="1" dirty="0">
                  <a:solidFill>
                    <a:prstClr val="black"/>
                  </a:solidFill>
                  <a:latin typeface="+mn-ea"/>
                  <a:ea typeface="+mn-ea"/>
                </a:rPr>
                <a:t>高斯滤波</a:t>
              </a:r>
            </a:p>
          </p:txBody>
        </p:sp>
        <p:sp>
          <p:nvSpPr>
            <p:cNvPr id="87" name="文本框 86">
              <a:extLst>
                <a:ext uri="{FF2B5EF4-FFF2-40B4-BE49-F238E27FC236}">
                  <a16:creationId xmlns:a16="http://schemas.microsoft.com/office/drawing/2014/main" id="{1B4366BB-4283-4F2C-A9E9-55000F30D841}"/>
                </a:ext>
              </a:extLst>
            </p:cNvPr>
            <p:cNvSpPr txBox="1"/>
            <p:nvPr/>
          </p:nvSpPr>
          <p:spPr>
            <a:xfrm>
              <a:off x="2180627" y="3958265"/>
              <a:ext cx="511703" cy="239264"/>
            </a:xfrm>
            <a:prstGeom prst="rect">
              <a:avLst/>
            </a:prstGeom>
            <a:noFill/>
          </p:spPr>
          <p:txBody>
            <a:bodyPr wrap="none" rtlCol="0">
              <a:spAutoFit/>
            </a:bodyPr>
            <a:lstStyle/>
            <a:p>
              <a:r>
                <a:rPr lang="zh-CN" altLang="en-US" sz="1000" b="1" dirty="0">
                  <a:solidFill>
                    <a:prstClr val="black"/>
                  </a:solidFill>
                  <a:latin typeface="+mn-ea"/>
                  <a:ea typeface="+mn-ea"/>
                </a:rPr>
                <a:t>低速</a:t>
              </a:r>
            </a:p>
          </p:txBody>
        </p:sp>
        <p:sp>
          <p:nvSpPr>
            <p:cNvPr id="88" name="文本框 87">
              <a:extLst>
                <a:ext uri="{FF2B5EF4-FFF2-40B4-BE49-F238E27FC236}">
                  <a16:creationId xmlns:a16="http://schemas.microsoft.com/office/drawing/2014/main" id="{FE5B26E0-7436-44CF-AC8F-9156650B33FD}"/>
                </a:ext>
              </a:extLst>
            </p:cNvPr>
            <p:cNvSpPr txBox="1"/>
            <p:nvPr/>
          </p:nvSpPr>
          <p:spPr>
            <a:xfrm>
              <a:off x="2152811" y="4347556"/>
              <a:ext cx="511703" cy="239264"/>
            </a:xfrm>
            <a:prstGeom prst="rect">
              <a:avLst/>
            </a:prstGeom>
            <a:noFill/>
          </p:spPr>
          <p:txBody>
            <a:bodyPr wrap="none" rtlCol="0">
              <a:spAutoFit/>
            </a:bodyPr>
            <a:lstStyle>
              <a:defPPr>
                <a:defRPr lang="zh-CN"/>
              </a:defPPr>
              <a:lvl1pPr>
                <a:defRPr sz="825" b="1">
                  <a:solidFill>
                    <a:prstClr val="black"/>
                  </a:solidFill>
                </a:defRPr>
              </a:lvl1pPr>
            </a:lstStyle>
            <a:p>
              <a:r>
                <a:rPr lang="zh-CN" altLang="en-US" sz="1000" dirty="0">
                  <a:latin typeface="+mn-ea"/>
                  <a:ea typeface="+mn-ea"/>
                </a:rPr>
                <a:t>中速</a:t>
              </a:r>
            </a:p>
          </p:txBody>
        </p:sp>
        <p:sp>
          <p:nvSpPr>
            <p:cNvPr id="89" name="文本框 88">
              <a:extLst>
                <a:ext uri="{FF2B5EF4-FFF2-40B4-BE49-F238E27FC236}">
                  <a16:creationId xmlns:a16="http://schemas.microsoft.com/office/drawing/2014/main" id="{5B4C88B4-FF26-44AE-B225-0B638FF7908B}"/>
                </a:ext>
              </a:extLst>
            </p:cNvPr>
            <p:cNvSpPr txBox="1"/>
            <p:nvPr/>
          </p:nvSpPr>
          <p:spPr>
            <a:xfrm>
              <a:off x="2210087" y="4711245"/>
              <a:ext cx="511703" cy="239264"/>
            </a:xfrm>
            <a:prstGeom prst="rect">
              <a:avLst/>
            </a:prstGeom>
            <a:noFill/>
          </p:spPr>
          <p:txBody>
            <a:bodyPr wrap="none" rtlCol="0">
              <a:spAutoFit/>
            </a:bodyPr>
            <a:lstStyle/>
            <a:p>
              <a:r>
                <a:rPr lang="zh-CN" altLang="en-US" sz="1000" b="1" dirty="0">
                  <a:solidFill>
                    <a:prstClr val="black"/>
                  </a:solidFill>
                  <a:latin typeface="+mn-ea"/>
                  <a:ea typeface="+mn-ea"/>
                </a:rPr>
                <a:t>高速</a:t>
              </a:r>
            </a:p>
          </p:txBody>
        </p:sp>
      </p:grpSp>
    </p:spTree>
    <p:extLst>
      <p:ext uri="{BB962C8B-B14F-4D97-AF65-F5344CB8AC3E}">
        <p14:creationId xmlns:p14="http://schemas.microsoft.com/office/powerpoint/2010/main" val="3385551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74D1CE-D8F9-4FE9-B458-CF229F6F3320}"/>
              </a:ext>
            </a:extLst>
          </p:cNvPr>
          <p:cNvSpPr>
            <a:spLocks noGrp="1"/>
          </p:cNvSpPr>
          <p:nvPr>
            <p:ph type="title"/>
          </p:nvPr>
        </p:nvSpPr>
        <p:spPr/>
        <p:txBody>
          <a:bodyPr/>
          <a:lstStyle/>
          <a:p>
            <a:r>
              <a:rPr lang="zh-CN" altLang="en-US" dirty="0">
                <a:latin typeface="+mn-lt"/>
                <a:ea typeface="+mn-ea"/>
              </a:rPr>
              <a:t>应用成果</a:t>
            </a:r>
            <a:r>
              <a:rPr lang="en-US" altLang="zh-CN" dirty="0">
                <a:latin typeface="+mn-lt"/>
                <a:ea typeface="+mn-ea"/>
              </a:rPr>
              <a:t>2</a:t>
            </a:r>
            <a:r>
              <a:rPr lang="zh-CN" altLang="en-US" dirty="0">
                <a:latin typeface="+mn-lt"/>
                <a:ea typeface="+mn-ea"/>
              </a:rPr>
              <a:t>：航天八院</a:t>
            </a:r>
            <a:r>
              <a:rPr lang="en-US" altLang="zh-CN" dirty="0">
                <a:latin typeface="+mn-lt"/>
                <a:ea typeface="+mn-ea"/>
              </a:rPr>
              <a:t>-</a:t>
            </a:r>
            <a:r>
              <a:rPr lang="zh-CN" altLang="en-US" dirty="0">
                <a:latin typeface="+mn-lt"/>
                <a:ea typeface="+mn-ea"/>
              </a:rPr>
              <a:t>陀螺仪状态检测</a:t>
            </a:r>
          </a:p>
        </p:txBody>
      </p:sp>
      <p:pic>
        <p:nvPicPr>
          <p:cNvPr id="6" name="图片 28" descr="图片 28">
            <a:extLst>
              <a:ext uri="{FF2B5EF4-FFF2-40B4-BE49-F238E27FC236}">
                <a16:creationId xmlns:a16="http://schemas.microsoft.com/office/drawing/2014/main" id="{AC52EE1F-5932-456B-A5C4-2CF30FDFA452}"/>
              </a:ext>
            </a:extLst>
          </p:cNvPr>
          <p:cNvPicPr>
            <a:picLocks noChangeAspect="1"/>
          </p:cNvPicPr>
          <p:nvPr/>
        </p:nvPicPr>
        <p:blipFill>
          <a:blip r:embed="rId3"/>
          <a:stretch>
            <a:fillRect/>
          </a:stretch>
        </p:blipFill>
        <p:spPr>
          <a:xfrm>
            <a:off x="6133881" y="3802217"/>
            <a:ext cx="3217918" cy="2007305"/>
          </a:xfrm>
          <a:prstGeom prst="rect">
            <a:avLst/>
          </a:prstGeom>
          <a:ln w="12700">
            <a:miter lim="400000"/>
          </a:ln>
        </p:spPr>
      </p:pic>
      <p:pic>
        <p:nvPicPr>
          <p:cNvPr id="7" name="Picture 23" descr="Picture 23">
            <a:extLst>
              <a:ext uri="{FF2B5EF4-FFF2-40B4-BE49-F238E27FC236}">
                <a16:creationId xmlns:a16="http://schemas.microsoft.com/office/drawing/2014/main" id="{7D747D8B-1F62-47ED-80E2-8D034FEAF797}"/>
              </a:ext>
            </a:extLst>
          </p:cNvPr>
          <p:cNvPicPr>
            <a:picLocks noChangeAspect="1"/>
          </p:cNvPicPr>
          <p:nvPr/>
        </p:nvPicPr>
        <p:blipFill>
          <a:blip r:embed="rId4"/>
          <a:stretch>
            <a:fillRect/>
          </a:stretch>
        </p:blipFill>
        <p:spPr>
          <a:xfrm>
            <a:off x="486239" y="1856762"/>
            <a:ext cx="1317660" cy="1284579"/>
          </a:xfrm>
          <a:prstGeom prst="rect">
            <a:avLst/>
          </a:prstGeom>
          <a:ln w="12700">
            <a:miter lim="400000"/>
          </a:ln>
        </p:spPr>
      </p:pic>
      <p:pic>
        <p:nvPicPr>
          <p:cNvPr id="8" name="Picture 4" descr="Picture 4">
            <a:extLst>
              <a:ext uri="{FF2B5EF4-FFF2-40B4-BE49-F238E27FC236}">
                <a16:creationId xmlns:a16="http://schemas.microsoft.com/office/drawing/2014/main" id="{E7FB00C8-4FD5-45F4-9435-3ED12077B60A}"/>
              </a:ext>
            </a:extLst>
          </p:cNvPr>
          <p:cNvPicPr>
            <a:picLocks noChangeAspect="1"/>
          </p:cNvPicPr>
          <p:nvPr/>
        </p:nvPicPr>
        <p:blipFill>
          <a:blip r:embed="rId5"/>
          <a:stretch>
            <a:fillRect/>
          </a:stretch>
        </p:blipFill>
        <p:spPr>
          <a:xfrm>
            <a:off x="4452029" y="1636666"/>
            <a:ext cx="1248364" cy="1473458"/>
          </a:xfrm>
          <a:prstGeom prst="rect">
            <a:avLst/>
          </a:prstGeom>
          <a:ln w="12700">
            <a:miter lim="400000"/>
          </a:ln>
        </p:spPr>
      </p:pic>
      <p:sp>
        <p:nvSpPr>
          <p:cNvPr id="9" name="矩形 8">
            <a:extLst>
              <a:ext uri="{FF2B5EF4-FFF2-40B4-BE49-F238E27FC236}">
                <a16:creationId xmlns:a16="http://schemas.microsoft.com/office/drawing/2014/main" id="{C9D922F9-B1FD-44ED-9501-591A14607782}"/>
              </a:ext>
            </a:extLst>
          </p:cNvPr>
          <p:cNvSpPr txBox="1"/>
          <p:nvPr/>
        </p:nvSpPr>
        <p:spPr>
          <a:xfrm>
            <a:off x="4555857" y="3176291"/>
            <a:ext cx="990013"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sz="1400" b="1">
                <a:latin typeface="微软雅黑"/>
                <a:ea typeface="微软雅黑"/>
                <a:cs typeface="微软雅黑"/>
                <a:sym typeface="微软雅黑"/>
              </a:defRPr>
            </a:pPr>
            <a:r>
              <a:rPr>
                <a:latin typeface="+mn-lt"/>
                <a:ea typeface="+mn-ea"/>
                <a:cs typeface="+mn-ea"/>
                <a:sym typeface="+mn-lt"/>
              </a:rPr>
              <a:t>航天惯导</a:t>
            </a:r>
            <a:br>
              <a:rPr>
                <a:latin typeface="+mn-lt"/>
                <a:ea typeface="+mn-ea"/>
                <a:cs typeface="+mn-ea"/>
                <a:sym typeface="+mn-lt"/>
              </a:rPr>
            </a:br>
            <a:r>
              <a:rPr>
                <a:latin typeface="+mn-lt"/>
                <a:ea typeface="+mn-ea"/>
                <a:cs typeface="+mn-ea"/>
                <a:sym typeface="+mn-lt"/>
              </a:rPr>
              <a:t>设备实体图</a:t>
            </a:r>
          </a:p>
        </p:txBody>
      </p:sp>
      <p:sp>
        <p:nvSpPr>
          <p:cNvPr id="10" name="矩形 7">
            <a:extLst>
              <a:ext uri="{FF2B5EF4-FFF2-40B4-BE49-F238E27FC236}">
                <a16:creationId xmlns:a16="http://schemas.microsoft.com/office/drawing/2014/main" id="{686D18F0-64D3-46C1-970F-168E8D19DBDA}"/>
              </a:ext>
            </a:extLst>
          </p:cNvPr>
          <p:cNvSpPr txBox="1"/>
          <p:nvPr/>
        </p:nvSpPr>
        <p:spPr>
          <a:xfrm>
            <a:off x="1631417" y="5783110"/>
            <a:ext cx="2605840"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a:defRPr sz="1400" b="1">
                <a:latin typeface="微软雅黑"/>
                <a:ea typeface="微软雅黑"/>
                <a:cs typeface="微软雅黑"/>
                <a:sym typeface="微软雅黑"/>
              </a:defRPr>
            </a:lvl1pPr>
          </a:lstStyle>
          <a:p>
            <a:r>
              <a:rPr dirty="0" err="1">
                <a:latin typeface="+mn-lt"/>
                <a:ea typeface="+mn-ea"/>
                <a:cs typeface="+mn-ea"/>
                <a:sym typeface="+mn-lt"/>
              </a:rPr>
              <a:t>惯性测量装置软件评估平台架构</a:t>
            </a:r>
            <a:endParaRPr dirty="0">
              <a:latin typeface="+mn-lt"/>
              <a:ea typeface="+mn-ea"/>
              <a:cs typeface="+mn-ea"/>
              <a:sym typeface="+mn-lt"/>
            </a:endParaRPr>
          </a:p>
        </p:txBody>
      </p:sp>
      <p:pic>
        <p:nvPicPr>
          <p:cNvPr id="11" name="图片 6" descr="图片 6">
            <a:extLst>
              <a:ext uri="{FF2B5EF4-FFF2-40B4-BE49-F238E27FC236}">
                <a16:creationId xmlns:a16="http://schemas.microsoft.com/office/drawing/2014/main" id="{510F4013-9E7F-443A-9BFB-3DD1F4869D6C}"/>
              </a:ext>
            </a:extLst>
          </p:cNvPr>
          <p:cNvPicPr>
            <a:picLocks noChangeAspect="1"/>
          </p:cNvPicPr>
          <p:nvPr/>
        </p:nvPicPr>
        <p:blipFill>
          <a:blip r:embed="rId6"/>
          <a:stretch>
            <a:fillRect/>
          </a:stretch>
        </p:blipFill>
        <p:spPr>
          <a:xfrm>
            <a:off x="2080525" y="1674366"/>
            <a:ext cx="2202900" cy="1473458"/>
          </a:xfrm>
          <a:prstGeom prst="rect">
            <a:avLst/>
          </a:prstGeom>
          <a:ln w="12700">
            <a:miter lim="400000"/>
          </a:ln>
        </p:spPr>
      </p:pic>
      <p:sp>
        <p:nvSpPr>
          <p:cNvPr id="12" name="矩形 5">
            <a:extLst>
              <a:ext uri="{FF2B5EF4-FFF2-40B4-BE49-F238E27FC236}">
                <a16:creationId xmlns:a16="http://schemas.microsoft.com/office/drawing/2014/main" id="{940E13D5-B61F-4E2E-8906-32ED822612FF}"/>
              </a:ext>
            </a:extLst>
          </p:cNvPr>
          <p:cNvSpPr txBox="1"/>
          <p:nvPr/>
        </p:nvSpPr>
        <p:spPr>
          <a:xfrm>
            <a:off x="1840838" y="3186345"/>
            <a:ext cx="2617523"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1400" b="1">
                <a:latin typeface="微软雅黑"/>
                <a:ea typeface="微软雅黑"/>
                <a:cs typeface="微软雅黑"/>
                <a:sym typeface="微软雅黑"/>
              </a:defRPr>
            </a:pPr>
            <a:r>
              <a:rPr>
                <a:latin typeface="+mn-lt"/>
                <a:ea typeface="+mn-ea"/>
                <a:cs typeface="+mn-ea"/>
                <a:sym typeface="+mn-lt"/>
              </a:rPr>
              <a:t>“奋进号”美国航天员</a:t>
            </a:r>
            <a:br>
              <a:rPr>
                <a:latin typeface="+mn-lt"/>
                <a:ea typeface="+mn-ea"/>
                <a:cs typeface="+mn-ea"/>
                <a:sym typeface="+mn-lt"/>
              </a:rPr>
            </a:br>
            <a:r>
              <a:rPr>
                <a:latin typeface="+mn-lt"/>
                <a:ea typeface="+mn-ea"/>
                <a:cs typeface="+mn-ea"/>
                <a:sym typeface="+mn-lt"/>
              </a:rPr>
              <a:t>为空间站更换失灵的陀螺仪</a:t>
            </a:r>
          </a:p>
        </p:txBody>
      </p:sp>
      <p:pic>
        <p:nvPicPr>
          <p:cNvPr id="13" name="Picture 2">
            <a:extLst>
              <a:ext uri="{FF2B5EF4-FFF2-40B4-BE49-F238E27FC236}">
                <a16:creationId xmlns:a16="http://schemas.microsoft.com/office/drawing/2014/main" id="{4E7AC5C0-E2D4-496D-A931-64E2F3C19CD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9317" y="4203287"/>
            <a:ext cx="5321076" cy="1566411"/>
          </a:xfrm>
          <a:prstGeom prst="rect">
            <a:avLst/>
          </a:prstGeom>
        </p:spPr>
      </p:pic>
      <p:pic>
        <p:nvPicPr>
          <p:cNvPr id="14" name="图片 13">
            <a:extLst>
              <a:ext uri="{FF2B5EF4-FFF2-40B4-BE49-F238E27FC236}">
                <a16:creationId xmlns:a16="http://schemas.microsoft.com/office/drawing/2014/main" id="{25E00D2E-DD9A-4449-9990-C53DB0A4E7C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29195" y="1551404"/>
            <a:ext cx="2947307" cy="4256519"/>
          </a:xfrm>
          <a:prstGeom prst="rect">
            <a:avLst/>
          </a:prstGeom>
        </p:spPr>
      </p:pic>
      <p:pic>
        <p:nvPicPr>
          <p:cNvPr id="15" name="图片 16">
            <a:extLst>
              <a:ext uri="{FF2B5EF4-FFF2-40B4-BE49-F238E27FC236}">
                <a16:creationId xmlns:a16="http://schemas.microsoft.com/office/drawing/2014/main" id="{273553F2-E997-483B-B7DD-0B1072F3BBF8}"/>
              </a:ext>
            </a:extLst>
          </p:cNvPr>
          <p:cNvPicPr/>
          <p:nvPr/>
        </p:nvPicPr>
        <p:blipFill>
          <a:blip r:embed="rId9" cstate="screen">
            <a:extLst>
              <a:ext uri="{28A0092B-C50C-407E-A947-70E740481C1C}">
                <a14:useLocalDpi xmlns:a14="http://schemas.microsoft.com/office/drawing/2010/main"/>
              </a:ext>
            </a:extLst>
          </a:blip>
          <a:stretch>
            <a:fillRect/>
          </a:stretch>
        </p:blipFill>
        <p:spPr>
          <a:xfrm>
            <a:off x="6378281" y="1698400"/>
            <a:ext cx="2897614" cy="2095386"/>
          </a:xfrm>
          <a:prstGeom prst="rect">
            <a:avLst/>
          </a:prstGeom>
        </p:spPr>
      </p:pic>
      <p:pic>
        <p:nvPicPr>
          <p:cNvPr id="16" name="图片 21">
            <a:extLst>
              <a:ext uri="{FF2B5EF4-FFF2-40B4-BE49-F238E27FC236}">
                <a16:creationId xmlns:a16="http://schemas.microsoft.com/office/drawing/2014/main" id="{84F32B03-001F-405C-8933-632DAACA710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109081" y="1406887"/>
            <a:ext cx="928821" cy="810017"/>
          </a:xfrm>
          <a:prstGeom prst="rect">
            <a:avLst/>
          </a:prstGeom>
        </p:spPr>
      </p:pic>
      <p:cxnSp>
        <p:nvCxnSpPr>
          <p:cNvPr id="17" name="直接箭头连接符 4">
            <a:extLst>
              <a:ext uri="{FF2B5EF4-FFF2-40B4-BE49-F238E27FC236}">
                <a16:creationId xmlns:a16="http://schemas.microsoft.com/office/drawing/2014/main" id="{6796E634-2082-42A2-9DB8-22947C5B4F8E}"/>
              </a:ext>
            </a:extLst>
          </p:cNvPr>
          <p:cNvCxnSpPr>
            <a:cxnSpLocks/>
          </p:cNvCxnSpPr>
          <p:nvPr/>
        </p:nvCxnSpPr>
        <p:spPr>
          <a:xfrm flipV="1">
            <a:off x="5747085" y="2674448"/>
            <a:ext cx="342213" cy="1522058"/>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1">
            <a:extLst>
              <a:ext uri="{FF2B5EF4-FFF2-40B4-BE49-F238E27FC236}">
                <a16:creationId xmlns:a16="http://schemas.microsoft.com/office/drawing/2014/main" id="{8731A169-7843-4E88-AD4E-05F9F6A7D705}"/>
              </a:ext>
            </a:extLst>
          </p:cNvPr>
          <p:cNvCxnSpPr>
            <a:cxnSpLocks/>
          </p:cNvCxnSpPr>
          <p:nvPr/>
        </p:nvCxnSpPr>
        <p:spPr>
          <a:xfrm>
            <a:off x="5747085" y="4204894"/>
            <a:ext cx="294789" cy="334155"/>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
        <p:nvSpPr>
          <p:cNvPr id="20" name="TextBox 5">
            <a:extLst>
              <a:ext uri="{FF2B5EF4-FFF2-40B4-BE49-F238E27FC236}">
                <a16:creationId xmlns:a16="http://schemas.microsoft.com/office/drawing/2014/main" id="{91C5BBF3-6013-4906-8BE0-9FCBD3840BDA}"/>
              </a:ext>
            </a:extLst>
          </p:cNvPr>
          <p:cNvSpPr txBox="1"/>
          <p:nvPr/>
        </p:nvSpPr>
        <p:spPr>
          <a:xfrm>
            <a:off x="148737" y="3393943"/>
            <a:ext cx="11894526" cy="2612075"/>
          </a:xfrm>
          <a:prstGeom prst="rect">
            <a:avLst/>
          </a:prstGeom>
          <a:solidFill>
            <a:schemeClr val="tx1">
              <a:lumMod val="20000"/>
              <a:lumOff val="80000"/>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251999" rIns="45719">
            <a:noAutofit/>
          </a:bodyPr>
          <a:lstStyle/>
          <a:p>
            <a:pPr>
              <a:lnSpc>
                <a:spcPts val="3300"/>
              </a:lnSpc>
              <a:spcBef>
                <a:spcPts val="1200"/>
              </a:spcBef>
              <a:defRPr sz="2800" b="1">
                <a:solidFill>
                  <a:schemeClr val="accent3">
                    <a:lumOff val="44000"/>
                  </a:schemeClr>
                </a:solidFill>
                <a:latin typeface="微软雅黑"/>
                <a:ea typeface="微软雅黑"/>
                <a:cs typeface="微软雅黑"/>
                <a:sym typeface="微软雅黑"/>
              </a:defRPr>
            </a:pPr>
            <a:r>
              <a:rPr lang="zh-CN" altLang="en-US" sz="2800" dirty="0">
                <a:solidFill>
                  <a:srgbClr val="000000"/>
                </a:solidFill>
                <a:latin typeface="+mn-lt"/>
                <a:ea typeface="+mn-ea"/>
                <a:cs typeface="+mn-ea"/>
                <a:sym typeface="+mn-lt"/>
              </a:rPr>
              <a:t>航天八院</a:t>
            </a:r>
            <a:r>
              <a:rPr lang="en-US" altLang="zh-CN" sz="2800" dirty="0">
                <a:solidFill>
                  <a:srgbClr val="000000"/>
                </a:solidFill>
                <a:latin typeface="+mn-lt"/>
                <a:ea typeface="+mn-ea"/>
                <a:cs typeface="+mn-ea"/>
                <a:sym typeface="+mn-lt"/>
              </a:rPr>
              <a:t>803</a:t>
            </a:r>
            <a:r>
              <a:rPr lang="zh-CN" altLang="en-US" sz="2800" dirty="0">
                <a:solidFill>
                  <a:srgbClr val="000000"/>
                </a:solidFill>
                <a:latin typeface="+mn-lt"/>
                <a:ea typeface="+mn-ea"/>
                <a:cs typeface="+mn-ea"/>
                <a:sym typeface="+mn-lt"/>
              </a:rPr>
              <a:t>所评价：</a:t>
            </a:r>
          </a:p>
          <a:p>
            <a:pPr>
              <a:lnSpc>
                <a:spcPts val="3300"/>
              </a:lnSpc>
              <a:defRPr sz="2800" b="1">
                <a:solidFill>
                  <a:schemeClr val="accent3">
                    <a:lumOff val="44000"/>
                  </a:schemeClr>
                </a:solidFill>
                <a:latin typeface="微软雅黑"/>
                <a:ea typeface="微软雅黑"/>
                <a:cs typeface="微软雅黑"/>
                <a:sym typeface="微软雅黑"/>
              </a:defRPr>
            </a:pPr>
            <a:r>
              <a:rPr lang="zh-CN" altLang="en-US" sz="2800" dirty="0">
                <a:solidFill>
                  <a:srgbClr val="000000"/>
                </a:solidFill>
                <a:latin typeface="+mn-lt"/>
                <a:ea typeface="+mn-ea"/>
                <a:cs typeface="+mn-ea"/>
                <a:sym typeface="+mn-lt"/>
              </a:rPr>
              <a:t>       *****该惯性测量装置健康状态评估平台****</a:t>
            </a:r>
          </a:p>
          <a:p>
            <a:pPr>
              <a:lnSpc>
                <a:spcPts val="3300"/>
              </a:lnSpc>
              <a:defRPr sz="2800" b="1">
                <a:solidFill>
                  <a:schemeClr val="accent3">
                    <a:lumOff val="44000"/>
                  </a:schemeClr>
                </a:solidFill>
                <a:latin typeface="微软雅黑"/>
                <a:ea typeface="微软雅黑"/>
                <a:cs typeface="微软雅黑"/>
                <a:sym typeface="微软雅黑"/>
              </a:defRPr>
            </a:pPr>
            <a:r>
              <a:rPr lang="zh-CN" altLang="en-US" sz="2800" dirty="0">
                <a:solidFill>
                  <a:srgbClr val="FF0000"/>
                </a:solidFill>
                <a:latin typeface="+mn-lt"/>
                <a:ea typeface="+mn-ea"/>
                <a:cs typeface="+mn-ea"/>
                <a:sym typeface="+mn-lt"/>
              </a:rPr>
              <a:t>对已知类型的系统故障检测准确率达到</a:t>
            </a:r>
            <a:r>
              <a:rPr lang="en-US" altLang="zh-CN" sz="2800" dirty="0">
                <a:solidFill>
                  <a:srgbClr val="FF0000"/>
                </a:solidFill>
                <a:latin typeface="+mn-lt"/>
                <a:ea typeface="+mn-ea"/>
                <a:cs typeface="+mn-ea"/>
                <a:sym typeface="+mn-lt"/>
              </a:rPr>
              <a:t>95%</a:t>
            </a:r>
            <a:r>
              <a:rPr lang="zh-CN" altLang="en-US" sz="2800" dirty="0">
                <a:solidFill>
                  <a:srgbClr val="FF0000"/>
                </a:solidFill>
                <a:latin typeface="+mn-lt"/>
                <a:ea typeface="+mn-ea"/>
                <a:cs typeface="+mn-ea"/>
                <a:sym typeface="+mn-lt"/>
              </a:rPr>
              <a:t>，对未知的系统故障检测准确率达到</a:t>
            </a:r>
            <a:r>
              <a:rPr lang="en-US" altLang="zh-CN" sz="2800" dirty="0">
                <a:solidFill>
                  <a:srgbClr val="FF0000"/>
                </a:solidFill>
                <a:latin typeface="+mn-lt"/>
                <a:ea typeface="+mn-ea"/>
                <a:cs typeface="+mn-ea"/>
                <a:sym typeface="+mn-lt"/>
              </a:rPr>
              <a:t>90%</a:t>
            </a:r>
            <a:r>
              <a:rPr lang="zh-CN" altLang="en-US" sz="2800" dirty="0">
                <a:solidFill>
                  <a:srgbClr val="FF0000"/>
                </a:solidFill>
                <a:latin typeface="+mn-lt"/>
                <a:ea typeface="+mn-ea"/>
                <a:cs typeface="+mn-ea"/>
                <a:sym typeface="+mn-lt"/>
              </a:rPr>
              <a:t> </a:t>
            </a:r>
            <a:r>
              <a:rPr lang="zh-CN" altLang="en-US" sz="2800" dirty="0">
                <a:solidFill>
                  <a:srgbClr val="000000"/>
                </a:solidFill>
                <a:latin typeface="+mn-lt"/>
                <a:ea typeface="+mn-ea"/>
                <a:cs typeface="+mn-ea"/>
                <a:sym typeface="+mn-lt"/>
              </a:rPr>
              <a:t>*****</a:t>
            </a:r>
            <a:r>
              <a:rPr lang="zh-CN" altLang="en-US" sz="2800" dirty="0">
                <a:solidFill>
                  <a:srgbClr val="FF0000"/>
                </a:solidFill>
                <a:latin typeface="+mn-lt"/>
                <a:ea typeface="+mn-ea"/>
                <a:cs typeface="+mn-ea"/>
                <a:sym typeface="+mn-lt"/>
              </a:rPr>
              <a:t>对我所航天关键器件的设备全生命周期管理与监测技术起到了积极支撑作用 </a:t>
            </a:r>
            <a:r>
              <a:rPr lang="zh-CN" altLang="en-US" sz="2800" dirty="0">
                <a:solidFill>
                  <a:srgbClr val="000000"/>
                </a:solidFill>
                <a:latin typeface="+mn-lt"/>
                <a:ea typeface="+mn-ea"/>
                <a:cs typeface="+mn-ea"/>
                <a:sym typeface="+mn-lt"/>
              </a:rPr>
              <a:t>*****</a:t>
            </a:r>
          </a:p>
          <a:p>
            <a:pPr>
              <a:lnSpc>
                <a:spcPts val="3300"/>
              </a:lnSpc>
              <a:spcBef>
                <a:spcPts val="1200"/>
              </a:spcBef>
              <a:defRPr sz="2800" b="1">
                <a:solidFill>
                  <a:schemeClr val="accent3">
                    <a:lumOff val="44000"/>
                  </a:schemeClr>
                </a:solidFill>
                <a:latin typeface="微软雅黑"/>
                <a:ea typeface="微软雅黑"/>
                <a:cs typeface="微软雅黑"/>
                <a:sym typeface="微软雅黑"/>
              </a:defRPr>
            </a:pPr>
            <a:endParaRPr sz="2800" dirty="0">
              <a:solidFill>
                <a:srgbClr val="000000"/>
              </a:solidFill>
              <a:latin typeface="+mn-lt"/>
              <a:ea typeface="+mn-ea"/>
              <a:cs typeface="+mn-ea"/>
              <a:sym typeface="+mn-lt"/>
            </a:endParaRPr>
          </a:p>
        </p:txBody>
      </p:sp>
      <p:sp>
        <p:nvSpPr>
          <p:cNvPr id="3" name="文本框 2">
            <a:extLst>
              <a:ext uri="{FF2B5EF4-FFF2-40B4-BE49-F238E27FC236}">
                <a16:creationId xmlns:a16="http://schemas.microsoft.com/office/drawing/2014/main" id="{B11CF3AB-EBB2-4733-9C0F-BFB172360B1D}"/>
              </a:ext>
            </a:extLst>
          </p:cNvPr>
          <p:cNvSpPr txBox="1"/>
          <p:nvPr/>
        </p:nvSpPr>
        <p:spPr>
          <a:xfrm>
            <a:off x="1301863" y="6059838"/>
            <a:ext cx="9563837" cy="523220"/>
          </a:xfrm>
          <a:prstGeom prst="rect">
            <a:avLst/>
          </a:prstGeom>
          <a:noFill/>
        </p:spPr>
        <p:txBody>
          <a:bodyPr wrap="none" rtlCol="0">
            <a:spAutoFit/>
          </a:bodyPr>
          <a:lstStyle/>
          <a:p>
            <a:r>
              <a:rPr lang="zh-CN" altLang="en-US" sz="2800" b="1" dirty="0">
                <a:latin typeface="+mn-lt"/>
                <a:ea typeface="+mn-ea"/>
                <a:cs typeface="+mn-ea"/>
              </a:rPr>
              <a:t>与航天</a:t>
            </a:r>
            <a:r>
              <a:rPr lang="en-US" altLang="zh-CN" sz="2800" b="1" dirty="0">
                <a:latin typeface="+mn-lt"/>
                <a:ea typeface="+mn-ea"/>
                <a:cs typeface="+mn-ea"/>
              </a:rPr>
              <a:t>8</a:t>
            </a:r>
            <a:r>
              <a:rPr lang="zh-CN" altLang="en-US" sz="2800" b="1" dirty="0">
                <a:latin typeface="+mn-lt"/>
                <a:ea typeface="+mn-ea"/>
                <a:cs typeface="+mn-ea"/>
              </a:rPr>
              <a:t>院合作课题（已结题）：卫星陀螺仪状态监测系统 </a:t>
            </a:r>
          </a:p>
        </p:txBody>
      </p:sp>
    </p:spTree>
    <p:extLst>
      <p:ext uri="{BB962C8B-B14F-4D97-AF65-F5344CB8AC3E}">
        <p14:creationId xmlns:p14="http://schemas.microsoft.com/office/powerpoint/2010/main" val="100961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23CD86-6891-46E2-A6C0-7FCCE6D1B3E9}"/>
              </a:ext>
            </a:extLst>
          </p:cNvPr>
          <p:cNvSpPr>
            <a:spLocks noGrp="1"/>
          </p:cNvSpPr>
          <p:nvPr>
            <p:ph type="title"/>
          </p:nvPr>
        </p:nvSpPr>
        <p:spPr/>
        <p:txBody>
          <a:bodyPr/>
          <a:lstStyle/>
          <a:p>
            <a:r>
              <a:rPr lang="zh-CN" altLang="en-US" dirty="0"/>
              <a:t>总结与展望</a:t>
            </a:r>
          </a:p>
        </p:txBody>
      </p:sp>
      <p:graphicFrame>
        <p:nvGraphicFramePr>
          <p:cNvPr id="6" name="内容占位符 5">
            <a:extLst>
              <a:ext uri="{FF2B5EF4-FFF2-40B4-BE49-F238E27FC236}">
                <a16:creationId xmlns:a16="http://schemas.microsoft.com/office/drawing/2014/main" id="{1CBE4BF0-E593-484F-8E1E-64BF935913F8}"/>
              </a:ext>
            </a:extLst>
          </p:cNvPr>
          <p:cNvGraphicFramePr>
            <a:graphicFrameLocks noGrp="1"/>
          </p:cNvGraphicFramePr>
          <p:nvPr>
            <p:ph idx="1"/>
            <p:extLst>
              <p:ext uri="{D42A27DB-BD31-4B8C-83A1-F6EECF244321}">
                <p14:modId xmlns:p14="http://schemas.microsoft.com/office/powerpoint/2010/main" val="2510038716"/>
              </p:ext>
            </p:extLst>
          </p:nvPr>
        </p:nvGraphicFramePr>
        <p:xfrm>
          <a:off x="5956363" y="1222375"/>
          <a:ext cx="5813288" cy="5043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图示 6">
            <a:extLst>
              <a:ext uri="{FF2B5EF4-FFF2-40B4-BE49-F238E27FC236}">
                <a16:creationId xmlns:a16="http://schemas.microsoft.com/office/drawing/2014/main" id="{D75F0111-F594-4B62-824D-610637266D39}"/>
              </a:ext>
            </a:extLst>
          </p:cNvPr>
          <p:cNvGraphicFramePr/>
          <p:nvPr>
            <p:extLst>
              <p:ext uri="{D42A27DB-BD31-4B8C-83A1-F6EECF244321}">
                <p14:modId xmlns:p14="http://schemas.microsoft.com/office/powerpoint/2010/main" val="1581481421"/>
              </p:ext>
            </p:extLst>
          </p:nvPr>
        </p:nvGraphicFramePr>
        <p:xfrm>
          <a:off x="164010" y="953589"/>
          <a:ext cx="6275978" cy="557663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761246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569"/>
            <a:ext cx="12192000" cy="6851899"/>
          </a:xfrm>
          <a:prstGeom prst="rect">
            <a:avLst/>
          </a:prstGeom>
        </p:spPr>
      </p:pic>
      <p:sp>
        <p:nvSpPr>
          <p:cNvPr id="4" name="标题 1"/>
          <p:cNvSpPr txBox="1">
            <a:spLocks/>
          </p:cNvSpPr>
          <p:nvPr/>
        </p:nvSpPr>
        <p:spPr>
          <a:xfrm>
            <a:off x="4184441" y="4189695"/>
            <a:ext cx="4023718" cy="1208532"/>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6000" b="1" dirty="0">
                <a:solidFill>
                  <a:schemeClr val="accent2">
                    <a:lumMod val="75000"/>
                  </a:schemeClr>
                </a:solidFill>
                <a:latin typeface="AR CARTER" panose="02000000000000000000" pitchFamily="2" charset="0"/>
              </a:rPr>
              <a:t>谢谢聆听</a:t>
            </a:r>
            <a:r>
              <a:rPr lang="en-US" altLang="zh-CN" sz="6000" b="1" dirty="0">
                <a:solidFill>
                  <a:schemeClr val="accent2">
                    <a:lumMod val="75000"/>
                  </a:schemeClr>
                </a:solidFill>
                <a:latin typeface="DFPOP1W9-B5" panose="040B0909000000000000" pitchFamily="81" charset="-120"/>
                <a:ea typeface="DFPOP1W9-B5" panose="040B0909000000000000" pitchFamily="81" charset="-120"/>
              </a:rPr>
              <a:t>!</a:t>
            </a:r>
            <a:endParaRPr lang="zh-CN" altLang="en-US" sz="6000" dirty="0"/>
          </a:p>
        </p:txBody>
      </p:sp>
      <p:pic>
        <p:nvPicPr>
          <p:cNvPr id="5" name="图片 4"/>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artisticPencilSketch/>
                    </a14:imgEffect>
                  </a14:imgLayer>
                </a14:imgProps>
              </a:ext>
              <a:ext uri="{28A0092B-C50C-407E-A947-70E740481C1C}">
                <a14:useLocalDpi xmlns:a14="http://schemas.microsoft.com/office/drawing/2010/main" val="0"/>
              </a:ext>
            </a:extLst>
          </a:blip>
          <a:stretch>
            <a:fillRect/>
          </a:stretch>
        </p:blipFill>
        <p:spPr>
          <a:xfrm>
            <a:off x="4959096" y="931196"/>
            <a:ext cx="3034564" cy="3034564"/>
          </a:xfrm>
          <a:prstGeom prst="rect">
            <a:avLst/>
          </a:prstGeom>
        </p:spPr>
      </p:pic>
      <p:sp>
        <p:nvSpPr>
          <p:cNvPr id="7" name="矩形 6">
            <a:extLst>
              <a:ext uri="{FF2B5EF4-FFF2-40B4-BE49-F238E27FC236}">
                <a16:creationId xmlns:a16="http://schemas.microsoft.com/office/drawing/2014/main" id="{16536699-56B1-48E3-B3D3-1BBA0B574841}"/>
              </a:ext>
            </a:extLst>
          </p:cNvPr>
          <p:cNvSpPr/>
          <p:nvPr/>
        </p:nvSpPr>
        <p:spPr>
          <a:xfrm>
            <a:off x="2062805" y="5777132"/>
            <a:ext cx="7742569" cy="369332"/>
          </a:xfrm>
          <a:prstGeom prst="rect">
            <a:avLst/>
          </a:prstGeom>
        </p:spPr>
        <p:txBody>
          <a:bodyPr wrap="none">
            <a:spAutoFit/>
          </a:bodyPr>
          <a:lstStyle/>
          <a:p>
            <a:r>
              <a:rPr lang="zh-CN" altLang="en-US" dirty="0"/>
              <a:t>更多论文细节参见：</a:t>
            </a:r>
            <a:r>
              <a:rPr lang="zh-CN" altLang="en-US" dirty="0">
                <a:hlinkClick r:id="rId6"/>
              </a:rPr>
              <a:t>https://ieeexplore.ieee.org/abstract/document/9155534/</a:t>
            </a:r>
            <a:r>
              <a:rPr lang="zh-CN" altLang="en-US" dirty="0"/>
              <a:t> </a:t>
            </a:r>
          </a:p>
        </p:txBody>
      </p:sp>
    </p:spTree>
    <p:extLst>
      <p:ext uri="{BB962C8B-B14F-4D97-AF65-F5344CB8AC3E}">
        <p14:creationId xmlns:p14="http://schemas.microsoft.com/office/powerpoint/2010/main" val="192021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一、课题背景</a:t>
            </a:r>
          </a:p>
        </p:txBody>
      </p:sp>
      <p:pic>
        <p:nvPicPr>
          <p:cNvPr id="9" name="图片 8">
            <a:extLst>
              <a:ext uri="{FF2B5EF4-FFF2-40B4-BE49-F238E27FC236}">
                <a16:creationId xmlns:a16="http://schemas.microsoft.com/office/drawing/2014/main" id="{FAFE13F5-7A67-47F4-8FD8-E826D70AFE92}"/>
              </a:ext>
            </a:extLst>
          </p:cNvPr>
          <p:cNvPicPr>
            <a:picLocks noChangeAspect="1"/>
          </p:cNvPicPr>
          <p:nvPr/>
        </p:nvPicPr>
        <p:blipFill>
          <a:blip r:embed="rId3" cstate="print"/>
          <a:stretch>
            <a:fillRect/>
          </a:stretch>
        </p:blipFill>
        <p:spPr>
          <a:xfrm>
            <a:off x="675219" y="2338476"/>
            <a:ext cx="2719000" cy="2048691"/>
          </a:xfrm>
          <a:prstGeom prst="rect">
            <a:avLst/>
          </a:prstGeom>
        </p:spPr>
      </p:pic>
      <p:pic>
        <p:nvPicPr>
          <p:cNvPr id="10" name="图片 9">
            <a:extLst>
              <a:ext uri="{FF2B5EF4-FFF2-40B4-BE49-F238E27FC236}">
                <a16:creationId xmlns:a16="http://schemas.microsoft.com/office/drawing/2014/main" id="{D6417CFE-9E72-44FA-B655-D8C7B4990961}"/>
              </a:ext>
            </a:extLst>
          </p:cNvPr>
          <p:cNvPicPr>
            <a:picLocks noChangeAspect="1"/>
          </p:cNvPicPr>
          <p:nvPr/>
        </p:nvPicPr>
        <p:blipFill>
          <a:blip r:embed="rId4" cstate="print"/>
          <a:stretch>
            <a:fillRect/>
          </a:stretch>
        </p:blipFill>
        <p:spPr>
          <a:xfrm>
            <a:off x="4324328" y="2322575"/>
            <a:ext cx="2805626" cy="2080492"/>
          </a:xfrm>
          <a:prstGeom prst="rect">
            <a:avLst/>
          </a:prstGeom>
        </p:spPr>
      </p:pic>
      <p:pic>
        <p:nvPicPr>
          <p:cNvPr id="11" name="图片 10">
            <a:extLst>
              <a:ext uri="{FF2B5EF4-FFF2-40B4-BE49-F238E27FC236}">
                <a16:creationId xmlns:a16="http://schemas.microsoft.com/office/drawing/2014/main" id="{B444D778-8CCC-420D-ABF3-C96445F37789}"/>
              </a:ext>
            </a:extLst>
          </p:cNvPr>
          <p:cNvPicPr>
            <a:picLocks noChangeAspect="1"/>
          </p:cNvPicPr>
          <p:nvPr/>
        </p:nvPicPr>
        <p:blipFill rotWithShape="1">
          <a:blip r:embed="rId5" cstate="print"/>
          <a:srcRect l="17098"/>
          <a:stretch/>
        </p:blipFill>
        <p:spPr>
          <a:xfrm>
            <a:off x="8060062" y="2307148"/>
            <a:ext cx="2896682" cy="2111347"/>
          </a:xfrm>
          <a:prstGeom prst="rect">
            <a:avLst/>
          </a:prstGeom>
        </p:spPr>
      </p:pic>
      <p:sp>
        <p:nvSpPr>
          <p:cNvPr id="12" name="标题 3">
            <a:extLst>
              <a:ext uri="{FF2B5EF4-FFF2-40B4-BE49-F238E27FC236}">
                <a16:creationId xmlns:a16="http://schemas.microsoft.com/office/drawing/2014/main" id="{98CAB0A4-39DD-4A22-A55F-BE0275588960}"/>
              </a:ext>
            </a:extLst>
          </p:cNvPr>
          <p:cNvSpPr txBox="1">
            <a:spLocks/>
          </p:cNvSpPr>
          <p:nvPr/>
        </p:nvSpPr>
        <p:spPr>
          <a:xfrm>
            <a:off x="1134087" y="4376444"/>
            <a:ext cx="2125644" cy="576000"/>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ctr">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altLang="zh-CN" sz="2800" b="1" dirty="0">
                <a:latin typeface="+mn-lt"/>
                <a:ea typeface="微软雅黑" panose="020B0503020204020204" pitchFamily="34" charset="-122"/>
                <a:cs typeface="Times New Roman" panose="02020603050405020304" pitchFamily="18" charset="0"/>
              </a:rPr>
              <a:t>Working</a:t>
            </a:r>
            <a:endParaRPr lang="zh-CN" altLang="en-US" sz="2800" b="1" dirty="0">
              <a:latin typeface="+mn-lt"/>
              <a:ea typeface="微软雅黑" panose="020B0503020204020204" pitchFamily="34" charset="-122"/>
              <a:cs typeface="Times New Roman" panose="02020603050405020304" pitchFamily="18" charset="0"/>
            </a:endParaRPr>
          </a:p>
        </p:txBody>
      </p:sp>
      <p:sp>
        <p:nvSpPr>
          <p:cNvPr id="13" name="标题 3">
            <a:extLst>
              <a:ext uri="{FF2B5EF4-FFF2-40B4-BE49-F238E27FC236}">
                <a16:creationId xmlns:a16="http://schemas.microsoft.com/office/drawing/2014/main" id="{F8888DA3-541D-4D0E-BBB6-2692E444E8AB}"/>
              </a:ext>
            </a:extLst>
          </p:cNvPr>
          <p:cNvSpPr txBox="1">
            <a:spLocks/>
          </p:cNvSpPr>
          <p:nvPr/>
        </p:nvSpPr>
        <p:spPr>
          <a:xfrm>
            <a:off x="5090676" y="4376444"/>
            <a:ext cx="2025866" cy="576000"/>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ctr">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altLang="zh-CN" sz="2800" b="1" dirty="0">
                <a:latin typeface="+mn-lt"/>
                <a:ea typeface="微软雅黑" panose="020B0503020204020204" pitchFamily="34" charset="-122"/>
                <a:cs typeface="Times New Roman" panose="02020603050405020304" pitchFamily="18" charset="0"/>
              </a:rPr>
              <a:t>Surfing</a:t>
            </a:r>
            <a:endParaRPr lang="zh-CN" altLang="en-US" sz="2800" b="1" dirty="0">
              <a:latin typeface="+mn-lt"/>
              <a:ea typeface="微软雅黑" panose="020B0503020204020204" pitchFamily="34" charset="-122"/>
              <a:cs typeface="Times New Roman" panose="02020603050405020304" pitchFamily="18" charset="0"/>
            </a:endParaRPr>
          </a:p>
        </p:txBody>
      </p:sp>
      <p:sp>
        <p:nvSpPr>
          <p:cNvPr id="14" name="标题 3">
            <a:extLst>
              <a:ext uri="{FF2B5EF4-FFF2-40B4-BE49-F238E27FC236}">
                <a16:creationId xmlns:a16="http://schemas.microsoft.com/office/drawing/2014/main" id="{31EFCE21-29D1-46BC-B91F-7DAFD89E3AB8}"/>
              </a:ext>
            </a:extLst>
          </p:cNvPr>
          <p:cNvSpPr txBox="1">
            <a:spLocks/>
          </p:cNvSpPr>
          <p:nvPr/>
        </p:nvSpPr>
        <p:spPr>
          <a:xfrm>
            <a:off x="8947487" y="4376444"/>
            <a:ext cx="1940939" cy="576000"/>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ctr">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altLang="zh-CN" sz="2800" b="1" dirty="0">
                <a:latin typeface="+mn-lt"/>
                <a:ea typeface="微软雅黑" panose="020B0503020204020204" pitchFamily="34" charset="-122"/>
                <a:cs typeface="Times New Roman" panose="02020603050405020304" pitchFamily="18" charset="0"/>
              </a:rPr>
              <a:t>Gaming</a:t>
            </a:r>
            <a:endParaRPr lang="zh-CN" altLang="en-US" sz="2800" b="1" dirty="0">
              <a:latin typeface="+mn-lt"/>
              <a:ea typeface="微软雅黑" panose="020B0503020204020204" pitchFamily="34" charset="-122"/>
              <a:cs typeface="Times New Roman" panose="02020603050405020304" pitchFamily="18" charset="0"/>
            </a:endParaRPr>
          </a:p>
        </p:txBody>
      </p:sp>
      <p:sp>
        <p:nvSpPr>
          <p:cNvPr id="15" name="文本框 14">
            <a:extLst>
              <a:ext uri="{FF2B5EF4-FFF2-40B4-BE49-F238E27FC236}">
                <a16:creationId xmlns:a16="http://schemas.microsoft.com/office/drawing/2014/main" id="{2F9AA83B-61C6-4B81-B3FA-DDDBD519E659}"/>
              </a:ext>
            </a:extLst>
          </p:cNvPr>
          <p:cNvSpPr txBox="1"/>
          <p:nvPr/>
        </p:nvSpPr>
        <p:spPr>
          <a:xfrm>
            <a:off x="830880" y="5160224"/>
            <a:ext cx="10042047" cy="1017715"/>
          </a:xfrm>
          <a:prstGeom prst="rect">
            <a:avLst/>
          </a:prstGeom>
          <a:noFill/>
        </p:spPr>
        <p:txBody>
          <a:bodyPr wrap="square">
            <a:spAutoFit/>
          </a:bodyPr>
          <a:lstStyle/>
          <a:p>
            <a:pPr>
              <a:lnSpc>
                <a:spcPct val="110000"/>
              </a:lnSpc>
            </a:pPr>
            <a:r>
              <a:rPr lang="zh-CN" altLang="en-US" sz="2800" b="1" dirty="0">
                <a:latin typeface="等线" panose="02010600030101010101" pitchFamily="2" charset="-122"/>
                <a:ea typeface="等线" panose="02010600030101010101" pitchFamily="2" charset="-122"/>
              </a:rPr>
              <a:t>根据</a:t>
            </a:r>
            <a:r>
              <a:rPr lang="en-US" altLang="zh-CN" sz="2800" b="1" dirty="0" err="1">
                <a:latin typeface="+mn-lt"/>
                <a:ea typeface="等线" panose="02010600030101010101" pitchFamily="2" charset="-122"/>
              </a:rPr>
              <a:t>Dscout</a:t>
            </a:r>
            <a:r>
              <a:rPr lang="zh-CN" altLang="en-US" sz="2800" b="1" dirty="0">
                <a:latin typeface="等线" panose="02010600030101010101" pitchFamily="2" charset="-122"/>
                <a:ea typeface="等线" panose="02010600030101010101" pitchFamily="2" charset="-122"/>
              </a:rPr>
              <a:t>公司的抽样统计，每人平均每天点击手机 </a:t>
            </a:r>
            <a:r>
              <a:rPr lang="en-US" altLang="zh-CN" sz="2800" b="1" dirty="0">
                <a:solidFill>
                  <a:srgbClr val="FF0000"/>
                </a:solidFill>
                <a:latin typeface="等线" panose="02010600030101010101" pitchFamily="2" charset="-122"/>
                <a:ea typeface="等线" panose="02010600030101010101" pitchFamily="2" charset="-122"/>
              </a:rPr>
              <a:t>2000</a:t>
            </a:r>
            <a:r>
              <a:rPr lang="zh-CN" altLang="en-US" sz="2800" b="1" dirty="0">
                <a:solidFill>
                  <a:srgbClr val="FF0000"/>
                </a:solidFill>
                <a:latin typeface="等线" panose="02010600030101010101" pitchFamily="2" charset="-122"/>
                <a:ea typeface="等线" panose="02010600030101010101" pitchFamily="2" charset="-122"/>
              </a:rPr>
              <a:t>多次</a:t>
            </a:r>
            <a:r>
              <a:rPr lang="zh-CN" altLang="en-US" sz="2800" b="1" dirty="0">
                <a:latin typeface="等线" panose="02010600030101010101" pitchFamily="2" charset="-122"/>
                <a:ea typeface="等线" panose="02010600030101010101" pitchFamily="2" charset="-122"/>
              </a:rPr>
              <a:t>，手机屏幕常亮的时间累计是 </a:t>
            </a:r>
            <a:r>
              <a:rPr lang="en-US" altLang="zh-CN" sz="2800" b="1" dirty="0">
                <a:solidFill>
                  <a:srgbClr val="FF0000"/>
                </a:solidFill>
                <a:latin typeface="等线" panose="02010600030101010101" pitchFamily="2" charset="-122"/>
                <a:ea typeface="等线" panose="02010600030101010101" pitchFamily="2" charset="-122"/>
              </a:rPr>
              <a:t>145 </a:t>
            </a:r>
            <a:r>
              <a:rPr lang="zh-CN" altLang="en-US" sz="2800" b="1" dirty="0">
                <a:solidFill>
                  <a:srgbClr val="FF0000"/>
                </a:solidFill>
                <a:latin typeface="等线" panose="02010600030101010101" pitchFamily="2" charset="-122"/>
                <a:ea typeface="等线" panose="02010600030101010101" pitchFamily="2" charset="-122"/>
              </a:rPr>
              <a:t>分钟</a:t>
            </a:r>
            <a:r>
              <a:rPr lang="zh-CN" altLang="en-US" sz="2800" b="1" dirty="0">
                <a:latin typeface="等线" panose="02010600030101010101" pitchFamily="2" charset="-122"/>
                <a:ea typeface="等线" panose="02010600030101010101" pitchFamily="2" charset="-122"/>
              </a:rPr>
              <a:t>左右。</a:t>
            </a:r>
          </a:p>
        </p:txBody>
      </p:sp>
      <p:sp>
        <p:nvSpPr>
          <p:cNvPr id="17" name="矩形 16">
            <a:extLst>
              <a:ext uri="{FF2B5EF4-FFF2-40B4-BE49-F238E27FC236}">
                <a16:creationId xmlns:a16="http://schemas.microsoft.com/office/drawing/2014/main" id="{2D529E1A-E87A-4A64-BF23-86EA269132F7}"/>
              </a:ext>
            </a:extLst>
          </p:cNvPr>
          <p:cNvSpPr/>
          <p:nvPr/>
        </p:nvSpPr>
        <p:spPr>
          <a:xfrm>
            <a:off x="578541" y="1334804"/>
            <a:ext cx="7571303" cy="608180"/>
          </a:xfrm>
          <a:prstGeom prst="rect">
            <a:avLst/>
          </a:prstGeom>
        </p:spPr>
        <p:txBody>
          <a:bodyPr wrap="none">
            <a:spAutoFit/>
          </a:bodyPr>
          <a:lstStyle/>
          <a:p>
            <a:pPr>
              <a:lnSpc>
                <a:spcPct val="110000"/>
              </a:lnSpc>
            </a:pPr>
            <a:r>
              <a:rPr lang="zh-CN" altLang="en-US" sz="3200" b="1" dirty="0">
                <a:solidFill>
                  <a:schemeClr val="accent1"/>
                </a:solidFill>
                <a:latin typeface="等线" panose="02010600030101010101" pitchFamily="2" charset="-122"/>
                <a:ea typeface="等线" panose="02010600030101010101" pitchFamily="2" charset="-122"/>
              </a:rPr>
              <a:t>智能设备是我们生活中必不可少的部分。</a:t>
            </a:r>
            <a:endParaRPr lang="en-US" altLang="zh-CN" sz="3200" b="1" dirty="0">
              <a:solidFill>
                <a:schemeClr val="accent1"/>
              </a:solidFill>
              <a:latin typeface="等线" panose="02010600030101010101" pitchFamily="2" charset="-122"/>
              <a:ea typeface="等线"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96B85D-C714-4A8A-BCAD-D877759BE2FD}"/>
              </a:ext>
            </a:extLst>
          </p:cNvPr>
          <p:cNvSpPr>
            <a:spLocks noGrp="1"/>
          </p:cNvSpPr>
          <p:nvPr>
            <p:ph type="title"/>
          </p:nvPr>
        </p:nvSpPr>
        <p:spPr/>
        <p:txBody>
          <a:bodyPr/>
          <a:lstStyle/>
          <a:p>
            <a:r>
              <a:rPr lang="zh-CN" altLang="en-US" dirty="0"/>
              <a:t>安全问题</a:t>
            </a:r>
          </a:p>
        </p:txBody>
      </p:sp>
      <p:graphicFrame>
        <p:nvGraphicFramePr>
          <p:cNvPr id="6" name="内容占位符 5">
            <a:extLst>
              <a:ext uri="{FF2B5EF4-FFF2-40B4-BE49-F238E27FC236}">
                <a16:creationId xmlns:a16="http://schemas.microsoft.com/office/drawing/2014/main" id="{27C2D814-0DFE-4914-AAE7-E395700CB18C}"/>
              </a:ext>
            </a:extLst>
          </p:cNvPr>
          <p:cNvGraphicFramePr>
            <a:graphicFrameLocks noGrp="1"/>
          </p:cNvGraphicFramePr>
          <p:nvPr>
            <p:ph idx="1"/>
            <p:extLst>
              <p:ext uri="{D42A27DB-BD31-4B8C-83A1-F6EECF244321}">
                <p14:modId xmlns:p14="http://schemas.microsoft.com/office/powerpoint/2010/main" val="140804487"/>
              </p:ext>
            </p:extLst>
          </p:nvPr>
        </p:nvGraphicFramePr>
        <p:xfrm>
          <a:off x="128321" y="1999280"/>
          <a:ext cx="5497564" cy="3799672"/>
        </p:xfrm>
        <a:graphic>
          <a:graphicData uri="http://schemas.openxmlformats.org/drawingml/2006/chart">
            <c:chart xmlns:c="http://schemas.openxmlformats.org/drawingml/2006/chart" xmlns:r="http://schemas.openxmlformats.org/officeDocument/2006/relationships" r:id="rId3"/>
          </a:graphicData>
        </a:graphic>
      </p:graphicFrame>
      <p:sp>
        <p:nvSpPr>
          <p:cNvPr id="7" name="矩形 6">
            <a:extLst>
              <a:ext uri="{FF2B5EF4-FFF2-40B4-BE49-F238E27FC236}">
                <a16:creationId xmlns:a16="http://schemas.microsoft.com/office/drawing/2014/main" id="{DEB6793A-4977-4337-8E85-D7E2C2E3A119}"/>
              </a:ext>
            </a:extLst>
          </p:cNvPr>
          <p:cNvSpPr/>
          <p:nvPr/>
        </p:nvSpPr>
        <p:spPr>
          <a:xfrm>
            <a:off x="128321" y="5897518"/>
            <a:ext cx="12181671" cy="523220"/>
          </a:xfrm>
          <a:prstGeom prst="rect">
            <a:avLst/>
          </a:prstGeom>
        </p:spPr>
        <p:txBody>
          <a:bodyPr wrap="square">
            <a:spAutoFit/>
          </a:bodyPr>
          <a:lstStyle/>
          <a:p>
            <a:r>
              <a:rPr lang="zh-CN" altLang="en-US" sz="2800" b="1" dirty="0">
                <a:latin typeface="+mn-lt"/>
                <a:ea typeface="等线" panose="02010600030101010101" pitchFamily="2" charset="-122"/>
              </a:rPr>
              <a:t>据</a:t>
            </a:r>
            <a:r>
              <a:rPr lang="en-US" altLang="zh-CN" sz="2800" b="1" dirty="0" err="1">
                <a:latin typeface="+mn-lt"/>
                <a:ea typeface="等线" panose="02010600030101010101" pitchFamily="2" charset="-122"/>
              </a:rPr>
              <a:t>statista</a:t>
            </a:r>
            <a:r>
              <a:rPr lang="zh-CN" altLang="en-US" sz="2800" b="1" dirty="0">
                <a:latin typeface="+mn-lt"/>
                <a:ea typeface="等线" panose="02010600030101010101" pitchFamily="2" charset="-122"/>
              </a:rPr>
              <a:t>预测，至</a:t>
            </a:r>
            <a:r>
              <a:rPr lang="en-US" altLang="zh-CN" sz="2800" b="1" dirty="0">
                <a:latin typeface="+mn-lt"/>
                <a:ea typeface="等线" panose="02010600030101010101" pitchFamily="2" charset="-122"/>
              </a:rPr>
              <a:t>2024</a:t>
            </a:r>
            <a:r>
              <a:rPr lang="zh-CN" altLang="en-US" sz="2800" b="1" dirty="0">
                <a:latin typeface="+mn-lt"/>
                <a:ea typeface="等线" panose="02010600030101010101" pitchFamily="2" charset="-122"/>
              </a:rPr>
              <a:t>年智能设备达</a:t>
            </a:r>
            <a:r>
              <a:rPr lang="en-US" altLang="zh-CN" sz="2800" b="1" dirty="0">
                <a:solidFill>
                  <a:srgbClr val="FF0000"/>
                </a:solidFill>
                <a:latin typeface="+mn-lt"/>
                <a:ea typeface="等线" panose="02010600030101010101" pitchFamily="2" charset="-122"/>
              </a:rPr>
              <a:t>177</a:t>
            </a:r>
            <a:r>
              <a:rPr lang="zh-CN" altLang="en-US" sz="2800" b="1" dirty="0">
                <a:solidFill>
                  <a:srgbClr val="FF0000"/>
                </a:solidFill>
                <a:latin typeface="+mn-lt"/>
                <a:ea typeface="等线" panose="02010600030101010101" pitchFamily="2" charset="-122"/>
              </a:rPr>
              <a:t>亿台</a:t>
            </a:r>
            <a:r>
              <a:rPr lang="zh-CN" altLang="en-US" sz="2800" b="1" dirty="0">
                <a:latin typeface="+mn-lt"/>
                <a:ea typeface="等线" panose="02010600030101010101" pitchFamily="2" charset="-122"/>
              </a:rPr>
              <a:t>，而相关安全支出达</a:t>
            </a:r>
            <a:r>
              <a:rPr lang="en-US" altLang="zh-CN" sz="2800" b="1" dirty="0">
                <a:solidFill>
                  <a:srgbClr val="FF0000"/>
                </a:solidFill>
                <a:latin typeface="+mn-lt"/>
                <a:ea typeface="等线" panose="02010600030101010101" pitchFamily="2" charset="-122"/>
              </a:rPr>
              <a:t>480</a:t>
            </a:r>
            <a:r>
              <a:rPr lang="zh-CN" altLang="en-US" sz="2800" b="1" dirty="0">
                <a:solidFill>
                  <a:srgbClr val="FF0000"/>
                </a:solidFill>
                <a:latin typeface="+mn-lt"/>
                <a:ea typeface="等线" panose="02010600030101010101" pitchFamily="2" charset="-122"/>
              </a:rPr>
              <a:t>亿元</a:t>
            </a:r>
          </a:p>
        </p:txBody>
      </p:sp>
      <p:graphicFrame>
        <p:nvGraphicFramePr>
          <p:cNvPr id="9" name="图表 8">
            <a:extLst>
              <a:ext uri="{FF2B5EF4-FFF2-40B4-BE49-F238E27FC236}">
                <a16:creationId xmlns:a16="http://schemas.microsoft.com/office/drawing/2014/main" id="{37FE1615-690F-4D6F-ACA1-0B36C0833CA7}"/>
              </a:ext>
            </a:extLst>
          </p:cNvPr>
          <p:cNvGraphicFramePr>
            <a:graphicFrameLocks/>
          </p:cNvGraphicFramePr>
          <p:nvPr>
            <p:extLst>
              <p:ext uri="{D42A27DB-BD31-4B8C-83A1-F6EECF244321}">
                <p14:modId xmlns:p14="http://schemas.microsoft.com/office/powerpoint/2010/main" val="4220585539"/>
              </p:ext>
            </p:extLst>
          </p:nvPr>
        </p:nvGraphicFramePr>
        <p:xfrm>
          <a:off x="5561312" y="1999280"/>
          <a:ext cx="6429212" cy="3799672"/>
        </p:xfrm>
        <a:graphic>
          <a:graphicData uri="http://schemas.openxmlformats.org/drawingml/2006/chart">
            <c:chart xmlns:c="http://schemas.openxmlformats.org/drawingml/2006/chart" xmlns:r="http://schemas.openxmlformats.org/officeDocument/2006/relationships" r:id="rId4"/>
          </a:graphicData>
        </a:graphic>
      </p:graphicFrame>
      <p:sp>
        <p:nvSpPr>
          <p:cNvPr id="10" name="矩形 9">
            <a:extLst>
              <a:ext uri="{FF2B5EF4-FFF2-40B4-BE49-F238E27FC236}">
                <a16:creationId xmlns:a16="http://schemas.microsoft.com/office/drawing/2014/main" id="{6C71D540-2640-4E77-9491-06CF2BE592A0}"/>
              </a:ext>
            </a:extLst>
          </p:cNvPr>
          <p:cNvSpPr/>
          <p:nvPr/>
        </p:nvSpPr>
        <p:spPr>
          <a:xfrm>
            <a:off x="476085" y="1292534"/>
            <a:ext cx="10837678" cy="608180"/>
          </a:xfrm>
          <a:prstGeom prst="rect">
            <a:avLst/>
          </a:prstGeom>
        </p:spPr>
        <p:txBody>
          <a:bodyPr wrap="square">
            <a:spAutoFit/>
          </a:bodyPr>
          <a:lstStyle/>
          <a:p>
            <a:pPr>
              <a:lnSpc>
                <a:spcPct val="110000"/>
              </a:lnSpc>
            </a:pPr>
            <a:r>
              <a:rPr lang="zh-CN" altLang="en-US" sz="3200" b="1" dirty="0">
                <a:solidFill>
                  <a:schemeClr val="accent1"/>
                </a:solidFill>
                <a:latin typeface="等线" panose="02010600030101010101" pitchFamily="2" charset="-122"/>
                <a:ea typeface="等线" panose="02010600030101010101" pitchFamily="2" charset="-122"/>
              </a:rPr>
              <a:t>然而，与智能设备交互时存在一系列安全问题。</a:t>
            </a:r>
          </a:p>
        </p:txBody>
      </p:sp>
    </p:spTree>
    <p:extLst>
      <p:ext uri="{BB962C8B-B14F-4D97-AF65-F5344CB8AC3E}">
        <p14:creationId xmlns:p14="http://schemas.microsoft.com/office/powerpoint/2010/main" val="654088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相关研究</a:t>
            </a:r>
          </a:p>
        </p:txBody>
      </p:sp>
      <p:sp>
        <p:nvSpPr>
          <p:cNvPr id="13" name="文本框 12">
            <a:extLst>
              <a:ext uri="{FF2B5EF4-FFF2-40B4-BE49-F238E27FC236}">
                <a16:creationId xmlns:a16="http://schemas.microsoft.com/office/drawing/2014/main" id="{DAB07667-D3A9-47E3-A9D3-D34158DEA132}"/>
              </a:ext>
            </a:extLst>
          </p:cNvPr>
          <p:cNvSpPr txBox="1"/>
          <p:nvPr/>
        </p:nvSpPr>
        <p:spPr>
          <a:xfrm>
            <a:off x="3749798" y="6039234"/>
            <a:ext cx="4134465" cy="523220"/>
          </a:xfrm>
          <a:prstGeom prst="rect">
            <a:avLst/>
          </a:prstGeom>
          <a:noFill/>
        </p:spPr>
        <p:txBody>
          <a:bodyPr wrap="none" rtlCol="0">
            <a:spAutoFit/>
          </a:bodyPr>
          <a:lstStyle/>
          <a:p>
            <a:r>
              <a:rPr lang="zh-CN" altLang="en-US" sz="2800" b="1" dirty="0">
                <a:latin typeface="等线" panose="02010600030101010101" pitchFamily="2" charset="-122"/>
                <a:ea typeface="等线" panose="02010600030101010101" pitchFamily="2" charset="-122"/>
              </a:rPr>
              <a:t>基于生物特征的用户认证</a:t>
            </a:r>
          </a:p>
        </p:txBody>
      </p:sp>
      <p:grpSp>
        <p:nvGrpSpPr>
          <p:cNvPr id="21" name="组合 20">
            <a:extLst>
              <a:ext uri="{FF2B5EF4-FFF2-40B4-BE49-F238E27FC236}">
                <a16:creationId xmlns:a16="http://schemas.microsoft.com/office/drawing/2014/main" id="{41A30921-45DF-4C67-BF02-7CA9889ECC21}"/>
              </a:ext>
            </a:extLst>
          </p:cNvPr>
          <p:cNvGrpSpPr/>
          <p:nvPr/>
        </p:nvGrpSpPr>
        <p:grpSpPr>
          <a:xfrm>
            <a:off x="557783" y="1298448"/>
            <a:ext cx="9780477" cy="4635407"/>
            <a:chOff x="847758" y="1119671"/>
            <a:chExt cx="9798452" cy="4922307"/>
          </a:xfrm>
        </p:grpSpPr>
        <p:sp>
          <p:nvSpPr>
            <p:cNvPr id="20" name="矩形: 圆角 19">
              <a:extLst>
                <a:ext uri="{FF2B5EF4-FFF2-40B4-BE49-F238E27FC236}">
                  <a16:creationId xmlns:a16="http://schemas.microsoft.com/office/drawing/2014/main" id="{FF922045-1C43-4422-8EA1-6BE40F4D82CE}"/>
                </a:ext>
              </a:extLst>
            </p:cNvPr>
            <p:cNvSpPr/>
            <p:nvPr/>
          </p:nvSpPr>
          <p:spPr>
            <a:xfrm>
              <a:off x="847758" y="1119671"/>
              <a:ext cx="9798452" cy="4917337"/>
            </a:xfrm>
            <a:prstGeom prst="roundRect">
              <a:avLst>
                <a:gd name="adj" fmla="val 0"/>
              </a:avLst>
            </a:prstGeom>
            <a:solidFill>
              <a:sysClr val="window" lastClr="FFFFFF"/>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just"/>
              <a:endParaRPr lang="zh-CN" altLang="en-US" dirty="0">
                <a:solidFill>
                  <a:srgbClr val="000000"/>
                </a:solidFill>
              </a:endParaRPr>
            </a:p>
          </p:txBody>
        </p:sp>
        <p:pic>
          <p:nvPicPr>
            <p:cNvPr id="4" name="图片 3">
              <a:extLst>
                <a:ext uri="{FF2B5EF4-FFF2-40B4-BE49-F238E27FC236}">
                  <a16:creationId xmlns:a16="http://schemas.microsoft.com/office/drawing/2014/main" id="{14323046-AEA3-43FB-BCA8-12685928CF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8620" y="1268132"/>
              <a:ext cx="2695789" cy="1879765"/>
            </a:xfrm>
            <a:prstGeom prst="rect">
              <a:avLst/>
            </a:prstGeom>
          </p:spPr>
        </p:pic>
        <p:pic>
          <p:nvPicPr>
            <p:cNvPr id="5" name="图片 4">
              <a:extLst>
                <a:ext uri="{FF2B5EF4-FFF2-40B4-BE49-F238E27FC236}">
                  <a16:creationId xmlns:a16="http://schemas.microsoft.com/office/drawing/2014/main" id="{C17E4181-A960-423C-8489-78FB55D93DAC}"/>
                </a:ext>
              </a:extLst>
            </p:cNvPr>
            <p:cNvPicPr>
              <a:picLocks noChangeAspect="1"/>
            </p:cNvPicPr>
            <p:nvPr/>
          </p:nvPicPr>
          <p:blipFill rotWithShape="1">
            <a:blip r:embed="rId4"/>
            <a:srcRect t="17412" b="9639"/>
            <a:stretch/>
          </p:blipFill>
          <p:spPr>
            <a:xfrm>
              <a:off x="7923739" y="3722056"/>
              <a:ext cx="2426254" cy="1896819"/>
            </a:xfrm>
            <a:prstGeom prst="rect">
              <a:avLst/>
            </a:prstGeom>
          </p:spPr>
        </p:pic>
        <p:pic>
          <p:nvPicPr>
            <p:cNvPr id="6" name="图片 5">
              <a:extLst>
                <a:ext uri="{FF2B5EF4-FFF2-40B4-BE49-F238E27FC236}">
                  <a16:creationId xmlns:a16="http://schemas.microsoft.com/office/drawing/2014/main" id="{B3D06BC5-E214-455E-B1E1-224EAA798F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99717" y="1268132"/>
              <a:ext cx="2426254" cy="1879765"/>
            </a:xfrm>
            <a:prstGeom prst="rect">
              <a:avLst/>
            </a:prstGeom>
          </p:spPr>
        </p:pic>
        <p:pic>
          <p:nvPicPr>
            <p:cNvPr id="7" name="图片 6">
              <a:extLst>
                <a:ext uri="{FF2B5EF4-FFF2-40B4-BE49-F238E27FC236}">
                  <a16:creationId xmlns:a16="http://schemas.microsoft.com/office/drawing/2014/main" id="{CF794F08-4546-44B7-A517-11E46A4EE8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00702" y="3722056"/>
              <a:ext cx="2692807" cy="1879765"/>
            </a:xfrm>
            <a:prstGeom prst="rect">
              <a:avLst/>
            </a:prstGeom>
          </p:spPr>
        </p:pic>
        <p:pic>
          <p:nvPicPr>
            <p:cNvPr id="8" name="图片 7">
              <a:extLst>
                <a:ext uri="{FF2B5EF4-FFF2-40B4-BE49-F238E27FC236}">
                  <a16:creationId xmlns:a16="http://schemas.microsoft.com/office/drawing/2014/main" id="{16BC1A58-64D7-4989-B2C2-A5BEAE98312C}"/>
                </a:ext>
              </a:extLst>
            </p:cNvPr>
            <p:cNvPicPr>
              <a:picLocks noChangeAspect="1"/>
            </p:cNvPicPr>
            <p:nvPr/>
          </p:nvPicPr>
          <p:blipFill rotWithShape="1">
            <a:blip r:embed="rId7">
              <a:extLst>
                <a:ext uri="{28A0092B-C50C-407E-A947-70E740481C1C}">
                  <a14:useLocalDpi xmlns:a14="http://schemas.microsoft.com/office/drawing/2010/main" val="0"/>
                </a:ext>
              </a:extLst>
            </a:blip>
            <a:srcRect r="35530"/>
            <a:stretch/>
          </p:blipFill>
          <p:spPr>
            <a:xfrm>
              <a:off x="1155069" y="1268950"/>
              <a:ext cx="3038245" cy="1961457"/>
            </a:xfrm>
            <a:prstGeom prst="rect">
              <a:avLst/>
            </a:prstGeom>
          </p:spPr>
        </p:pic>
        <p:pic>
          <p:nvPicPr>
            <p:cNvPr id="9" name="图片 8">
              <a:extLst>
                <a:ext uri="{FF2B5EF4-FFF2-40B4-BE49-F238E27FC236}">
                  <a16:creationId xmlns:a16="http://schemas.microsoft.com/office/drawing/2014/main" id="{A0B57EA5-A963-4ED0-9A7E-6576A91CDCC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55069" y="3722057"/>
              <a:ext cx="3038245" cy="1897041"/>
            </a:xfrm>
            <a:prstGeom prst="rect">
              <a:avLst/>
            </a:prstGeom>
          </p:spPr>
        </p:pic>
        <p:sp>
          <p:nvSpPr>
            <p:cNvPr id="14" name="文本框 13">
              <a:extLst>
                <a:ext uri="{FF2B5EF4-FFF2-40B4-BE49-F238E27FC236}">
                  <a16:creationId xmlns:a16="http://schemas.microsoft.com/office/drawing/2014/main" id="{8B7E2A82-1084-420A-B787-F32420D8E45F}"/>
                </a:ext>
              </a:extLst>
            </p:cNvPr>
            <p:cNvSpPr txBox="1"/>
            <p:nvPr/>
          </p:nvSpPr>
          <p:spPr>
            <a:xfrm>
              <a:off x="2216256" y="3212024"/>
              <a:ext cx="1212813" cy="424874"/>
            </a:xfrm>
            <a:prstGeom prst="rect">
              <a:avLst/>
            </a:prstGeom>
            <a:noFill/>
          </p:spPr>
          <p:txBody>
            <a:bodyPr wrap="none" rtlCol="0">
              <a:spAutoFit/>
            </a:bodyPr>
            <a:lstStyle/>
            <a:p>
              <a:r>
                <a:rPr lang="zh-CN" altLang="en-US" sz="2000" b="1" dirty="0">
                  <a:latin typeface="等线" panose="02010600030101010101" pitchFamily="2" charset="-122"/>
                  <a:ea typeface="等线" panose="02010600030101010101" pitchFamily="2" charset="-122"/>
                </a:rPr>
                <a:t>人脸识别</a:t>
              </a:r>
            </a:p>
          </p:txBody>
        </p:sp>
        <p:sp>
          <p:nvSpPr>
            <p:cNvPr id="15" name="文本框 14">
              <a:extLst>
                <a:ext uri="{FF2B5EF4-FFF2-40B4-BE49-F238E27FC236}">
                  <a16:creationId xmlns:a16="http://schemas.microsoft.com/office/drawing/2014/main" id="{7415F919-1398-4889-8022-37D6AD3AF775}"/>
                </a:ext>
              </a:extLst>
            </p:cNvPr>
            <p:cNvSpPr txBox="1"/>
            <p:nvPr/>
          </p:nvSpPr>
          <p:spPr>
            <a:xfrm>
              <a:off x="5490706" y="3170854"/>
              <a:ext cx="1212813" cy="424874"/>
            </a:xfrm>
            <a:prstGeom prst="rect">
              <a:avLst/>
            </a:prstGeom>
            <a:noFill/>
          </p:spPr>
          <p:txBody>
            <a:bodyPr wrap="none" rtlCol="0">
              <a:spAutoFit/>
            </a:bodyPr>
            <a:lstStyle/>
            <a:p>
              <a:r>
                <a:rPr lang="zh-CN" altLang="en-US" sz="2000" b="1" dirty="0">
                  <a:latin typeface="等线" panose="02010600030101010101" pitchFamily="2" charset="-122"/>
                  <a:ea typeface="等线" panose="02010600030101010101" pitchFamily="2" charset="-122"/>
                </a:rPr>
                <a:t>指纹识别</a:t>
              </a:r>
            </a:p>
          </p:txBody>
        </p:sp>
        <p:sp>
          <p:nvSpPr>
            <p:cNvPr id="16" name="文本框 15">
              <a:extLst>
                <a:ext uri="{FF2B5EF4-FFF2-40B4-BE49-F238E27FC236}">
                  <a16:creationId xmlns:a16="http://schemas.microsoft.com/office/drawing/2014/main" id="{60F5C838-9AAD-4289-9EE6-39B8834FA464}"/>
                </a:ext>
              </a:extLst>
            </p:cNvPr>
            <p:cNvSpPr txBox="1"/>
            <p:nvPr/>
          </p:nvSpPr>
          <p:spPr>
            <a:xfrm>
              <a:off x="8512876" y="3183870"/>
              <a:ext cx="1212813" cy="424874"/>
            </a:xfrm>
            <a:prstGeom prst="rect">
              <a:avLst/>
            </a:prstGeom>
            <a:noFill/>
          </p:spPr>
          <p:txBody>
            <a:bodyPr wrap="none" rtlCol="0">
              <a:spAutoFit/>
            </a:bodyPr>
            <a:lstStyle/>
            <a:p>
              <a:r>
                <a:rPr lang="zh-CN" altLang="en-US" sz="2000" b="1" dirty="0">
                  <a:latin typeface="等线" panose="02010600030101010101" pitchFamily="2" charset="-122"/>
                  <a:ea typeface="等线" panose="02010600030101010101" pitchFamily="2" charset="-122"/>
                </a:rPr>
                <a:t>虹膜识别</a:t>
              </a:r>
            </a:p>
          </p:txBody>
        </p:sp>
        <p:sp>
          <p:nvSpPr>
            <p:cNvPr id="17" name="文本框 16">
              <a:extLst>
                <a:ext uri="{FF2B5EF4-FFF2-40B4-BE49-F238E27FC236}">
                  <a16:creationId xmlns:a16="http://schemas.microsoft.com/office/drawing/2014/main" id="{C2082E07-9285-4A7A-B6D8-D57E8CF7ACAA}"/>
                </a:ext>
              </a:extLst>
            </p:cNvPr>
            <p:cNvSpPr txBox="1"/>
            <p:nvPr/>
          </p:nvSpPr>
          <p:spPr>
            <a:xfrm>
              <a:off x="2146097" y="5617104"/>
              <a:ext cx="1212813" cy="424874"/>
            </a:xfrm>
            <a:prstGeom prst="rect">
              <a:avLst/>
            </a:prstGeom>
            <a:noFill/>
          </p:spPr>
          <p:txBody>
            <a:bodyPr wrap="none" rtlCol="0">
              <a:spAutoFit/>
            </a:bodyPr>
            <a:lstStyle/>
            <a:p>
              <a:r>
                <a:rPr lang="zh-CN" altLang="en-US" sz="2000" b="1" dirty="0">
                  <a:latin typeface="等线" panose="02010600030101010101" pitchFamily="2" charset="-122"/>
                  <a:ea typeface="等线" panose="02010600030101010101" pitchFamily="2" charset="-122"/>
                </a:rPr>
                <a:t>轮廓识别</a:t>
              </a:r>
            </a:p>
          </p:txBody>
        </p:sp>
        <p:sp>
          <p:nvSpPr>
            <p:cNvPr id="18" name="文本框 17">
              <a:extLst>
                <a:ext uri="{FF2B5EF4-FFF2-40B4-BE49-F238E27FC236}">
                  <a16:creationId xmlns:a16="http://schemas.microsoft.com/office/drawing/2014/main" id="{7A10A518-DBF6-463F-A32D-326AAC8FEC0F}"/>
                </a:ext>
              </a:extLst>
            </p:cNvPr>
            <p:cNvSpPr txBox="1"/>
            <p:nvPr/>
          </p:nvSpPr>
          <p:spPr>
            <a:xfrm>
              <a:off x="5490706" y="5617104"/>
              <a:ext cx="1212813" cy="424874"/>
            </a:xfrm>
            <a:prstGeom prst="rect">
              <a:avLst/>
            </a:prstGeom>
            <a:noFill/>
          </p:spPr>
          <p:txBody>
            <a:bodyPr wrap="none" rtlCol="0">
              <a:spAutoFit/>
            </a:bodyPr>
            <a:lstStyle/>
            <a:p>
              <a:r>
                <a:rPr lang="zh-CN" altLang="en-US" sz="2000" b="1" dirty="0">
                  <a:latin typeface="等线" panose="02010600030101010101" pitchFamily="2" charset="-122"/>
                  <a:ea typeface="等线" panose="02010600030101010101" pitchFamily="2" charset="-122"/>
                </a:rPr>
                <a:t>语音识别</a:t>
              </a:r>
            </a:p>
          </p:txBody>
        </p:sp>
        <p:sp>
          <p:nvSpPr>
            <p:cNvPr id="19" name="文本框 18">
              <a:extLst>
                <a:ext uri="{FF2B5EF4-FFF2-40B4-BE49-F238E27FC236}">
                  <a16:creationId xmlns:a16="http://schemas.microsoft.com/office/drawing/2014/main" id="{09B1BE91-1570-41B6-8950-D9BBC248C9EC}"/>
                </a:ext>
              </a:extLst>
            </p:cNvPr>
            <p:cNvSpPr txBox="1"/>
            <p:nvPr/>
          </p:nvSpPr>
          <p:spPr>
            <a:xfrm>
              <a:off x="8528374" y="5601607"/>
              <a:ext cx="1212813" cy="424874"/>
            </a:xfrm>
            <a:prstGeom prst="rect">
              <a:avLst/>
            </a:prstGeom>
            <a:noFill/>
          </p:spPr>
          <p:txBody>
            <a:bodyPr wrap="none" rtlCol="0">
              <a:spAutoFit/>
            </a:bodyPr>
            <a:lstStyle/>
            <a:p>
              <a:r>
                <a:rPr lang="zh-CN" altLang="en-US" sz="2000" b="1" dirty="0">
                  <a:latin typeface="等线" panose="02010600030101010101" pitchFamily="2" charset="-122"/>
                  <a:ea typeface="等线" panose="02010600030101010101" pitchFamily="2" charset="-122"/>
                </a:rPr>
                <a:t>心跳识别</a:t>
              </a:r>
            </a:p>
          </p:txBody>
        </p:sp>
      </p:grpSp>
    </p:spTree>
    <p:extLst>
      <p:ext uri="{BB962C8B-B14F-4D97-AF65-F5344CB8AC3E}">
        <p14:creationId xmlns:p14="http://schemas.microsoft.com/office/powerpoint/2010/main" val="68689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相关研究</a:t>
            </a:r>
          </a:p>
        </p:txBody>
      </p:sp>
      <p:graphicFrame>
        <p:nvGraphicFramePr>
          <p:cNvPr id="21" name="图表 20">
            <a:extLst>
              <a:ext uri="{FF2B5EF4-FFF2-40B4-BE49-F238E27FC236}">
                <a16:creationId xmlns:a16="http://schemas.microsoft.com/office/drawing/2014/main" id="{5D6452F5-5A89-47AD-975E-F92BFFDE2887}"/>
              </a:ext>
            </a:extLst>
          </p:cNvPr>
          <p:cNvGraphicFramePr>
            <a:graphicFrameLocks/>
          </p:cNvGraphicFramePr>
          <p:nvPr>
            <p:extLst>
              <p:ext uri="{D42A27DB-BD31-4B8C-83A1-F6EECF244321}">
                <p14:modId xmlns:p14="http://schemas.microsoft.com/office/powerpoint/2010/main" val="179566048"/>
              </p:ext>
            </p:extLst>
          </p:nvPr>
        </p:nvGraphicFramePr>
        <p:xfrm>
          <a:off x="72564" y="1489164"/>
          <a:ext cx="6667863" cy="4454434"/>
        </p:xfrm>
        <a:graphic>
          <a:graphicData uri="http://schemas.openxmlformats.org/drawingml/2006/chart">
            <c:chart xmlns:c="http://schemas.openxmlformats.org/drawingml/2006/chart" xmlns:r="http://schemas.openxmlformats.org/officeDocument/2006/relationships" r:id="rId3"/>
          </a:graphicData>
        </a:graphic>
      </p:graphicFrame>
      <p:sp>
        <p:nvSpPr>
          <p:cNvPr id="22" name="矩形 21">
            <a:extLst>
              <a:ext uri="{FF2B5EF4-FFF2-40B4-BE49-F238E27FC236}">
                <a16:creationId xmlns:a16="http://schemas.microsoft.com/office/drawing/2014/main" id="{A63C8D72-ECB6-45D5-9928-9756CBD182AB}"/>
              </a:ext>
            </a:extLst>
          </p:cNvPr>
          <p:cNvSpPr/>
          <p:nvPr/>
        </p:nvSpPr>
        <p:spPr>
          <a:xfrm>
            <a:off x="2308854" y="5974476"/>
            <a:ext cx="2698175" cy="523220"/>
          </a:xfrm>
          <a:prstGeom prst="rect">
            <a:avLst/>
          </a:prstGeom>
        </p:spPr>
        <p:txBody>
          <a:bodyPr wrap="none">
            <a:spAutoFit/>
          </a:bodyPr>
          <a:lstStyle/>
          <a:p>
            <a:r>
              <a:rPr lang="zh-CN" altLang="en-US" sz="2800" b="1" dirty="0">
                <a:latin typeface="等线" panose="02010600030101010101" pitchFamily="2" charset="-122"/>
                <a:ea typeface="等线" panose="02010600030101010101" pitchFamily="2" charset="-122"/>
              </a:rPr>
              <a:t>敏感数据易泄露</a:t>
            </a:r>
          </a:p>
        </p:txBody>
      </p:sp>
      <p:pic>
        <p:nvPicPr>
          <p:cNvPr id="24" name="Picture 2" descr="https://cdn.aarp.net/content/dam/aarp/work/Work_at_50%2B/2019/01/1140-multigenerational-workforce-survey.jpg">
            <a:extLst>
              <a:ext uri="{FF2B5EF4-FFF2-40B4-BE49-F238E27FC236}">
                <a16:creationId xmlns:a16="http://schemas.microsoft.com/office/drawing/2014/main" id="{10EBC003-1139-4EA5-B534-BDF3208F4CB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2024" y="3798728"/>
            <a:ext cx="3795617" cy="2136560"/>
          </a:xfrm>
          <a:prstGeom prst="rect">
            <a:avLst/>
          </a:prstGeom>
          <a:noFill/>
          <a:extLst>
            <a:ext uri="{909E8E84-426E-40DD-AFC4-6F175D3DCCD1}">
              <a14:hiddenFill xmlns:a14="http://schemas.microsoft.com/office/drawing/2010/main">
                <a:solidFill>
                  <a:srgbClr val="FFFFFF"/>
                </a:solidFill>
              </a14:hiddenFill>
            </a:ext>
          </a:extLst>
        </p:spPr>
      </p:pic>
      <p:pic>
        <p:nvPicPr>
          <p:cNvPr id="26" name="图片 25">
            <a:extLst>
              <a:ext uri="{FF2B5EF4-FFF2-40B4-BE49-F238E27FC236}">
                <a16:creationId xmlns:a16="http://schemas.microsoft.com/office/drawing/2014/main" id="{F6FD6735-D1A8-4DB4-86C4-83B1CD8BAE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2024" y="1566927"/>
            <a:ext cx="3795617" cy="2167601"/>
          </a:xfrm>
          <a:prstGeom prst="rect">
            <a:avLst/>
          </a:prstGeom>
        </p:spPr>
      </p:pic>
      <p:sp>
        <p:nvSpPr>
          <p:cNvPr id="28" name="矩形 27">
            <a:extLst>
              <a:ext uri="{FF2B5EF4-FFF2-40B4-BE49-F238E27FC236}">
                <a16:creationId xmlns:a16="http://schemas.microsoft.com/office/drawing/2014/main" id="{36953039-DD5A-4595-973C-169B168CE25A}"/>
              </a:ext>
            </a:extLst>
          </p:cNvPr>
          <p:cNvSpPr/>
          <p:nvPr/>
        </p:nvSpPr>
        <p:spPr>
          <a:xfrm>
            <a:off x="7721672" y="5974476"/>
            <a:ext cx="3416320" cy="523220"/>
          </a:xfrm>
          <a:prstGeom prst="rect">
            <a:avLst/>
          </a:prstGeom>
        </p:spPr>
        <p:txBody>
          <a:bodyPr wrap="none">
            <a:spAutoFit/>
          </a:bodyPr>
          <a:lstStyle/>
          <a:p>
            <a:r>
              <a:rPr lang="zh-CN" altLang="en-US" sz="2800" b="1" dirty="0">
                <a:latin typeface="等线" panose="02010600030101010101" pitchFamily="2" charset="-122"/>
                <a:ea typeface="等线" panose="02010600030101010101" pitchFamily="2" charset="-122"/>
              </a:rPr>
              <a:t>传统单次认证不安全</a:t>
            </a:r>
          </a:p>
        </p:txBody>
      </p:sp>
      <p:sp>
        <p:nvSpPr>
          <p:cNvPr id="30" name="圆角矩形 33">
            <a:extLst>
              <a:ext uri="{FF2B5EF4-FFF2-40B4-BE49-F238E27FC236}">
                <a16:creationId xmlns:a16="http://schemas.microsoft.com/office/drawing/2014/main" id="{DB568053-7034-4E9B-998F-FA4E823E3F39}"/>
              </a:ext>
            </a:extLst>
          </p:cNvPr>
          <p:cNvSpPr/>
          <p:nvPr/>
        </p:nvSpPr>
        <p:spPr>
          <a:xfrm>
            <a:off x="1309596" y="3032530"/>
            <a:ext cx="9676266" cy="155868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4400" b="1" dirty="0">
                <a:latin typeface="等线" panose="02010600030101010101" pitchFamily="2" charset="-122"/>
                <a:ea typeface="等线" panose="02010600030101010101" pitchFamily="2" charset="-122"/>
              </a:rPr>
              <a:t>亟需不牵涉用户隐私，又能持续对用户进行认证的新方法！</a:t>
            </a:r>
          </a:p>
        </p:txBody>
      </p:sp>
    </p:spTree>
    <p:extLst>
      <p:ext uri="{BB962C8B-B14F-4D97-AF65-F5344CB8AC3E}">
        <p14:creationId xmlns:p14="http://schemas.microsoft.com/office/powerpoint/2010/main" val="353026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4DBA8F-F8E6-49AB-B6D7-DCB285A130FD}"/>
              </a:ext>
            </a:extLst>
          </p:cNvPr>
          <p:cNvSpPr>
            <a:spLocks noGrp="1"/>
          </p:cNvSpPr>
          <p:nvPr>
            <p:ph type="title"/>
          </p:nvPr>
        </p:nvSpPr>
        <p:spPr/>
        <p:txBody>
          <a:bodyPr/>
          <a:lstStyle/>
          <a:p>
            <a:r>
              <a:rPr lang="zh-CN" altLang="en-US" dirty="0"/>
              <a:t>系统概述</a:t>
            </a:r>
          </a:p>
        </p:txBody>
      </p:sp>
      <p:sp>
        <p:nvSpPr>
          <p:cNvPr id="4" name="矩形: 圆角 3">
            <a:extLst>
              <a:ext uri="{FF2B5EF4-FFF2-40B4-BE49-F238E27FC236}">
                <a16:creationId xmlns:a16="http://schemas.microsoft.com/office/drawing/2014/main" id="{DFB8FABC-8C30-473A-9397-F6443BDE1146}"/>
              </a:ext>
            </a:extLst>
          </p:cNvPr>
          <p:cNvSpPr/>
          <p:nvPr/>
        </p:nvSpPr>
        <p:spPr>
          <a:xfrm>
            <a:off x="258141" y="1172683"/>
            <a:ext cx="5472302" cy="5162309"/>
          </a:xfrm>
          <a:prstGeom prst="roundRect">
            <a:avLst>
              <a:gd name="adj" fmla="val 0"/>
            </a:avLst>
          </a:prstGeom>
          <a:solidFill>
            <a:sysClr val="window" lastClr="FFFFFF"/>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just"/>
            <a:endParaRPr lang="zh-CN" altLang="en-US" dirty="0"/>
          </a:p>
        </p:txBody>
      </p:sp>
      <p:sp>
        <p:nvSpPr>
          <p:cNvPr id="8" name="文本框 7">
            <a:extLst>
              <a:ext uri="{FF2B5EF4-FFF2-40B4-BE49-F238E27FC236}">
                <a16:creationId xmlns:a16="http://schemas.microsoft.com/office/drawing/2014/main" id="{0C05B048-B1EA-42AB-AD15-DA77BD9801BC}"/>
              </a:ext>
            </a:extLst>
          </p:cNvPr>
          <p:cNvSpPr txBox="1"/>
          <p:nvPr/>
        </p:nvSpPr>
        <p:spPr>
          <a:xfrm>
            <a:off x="1045903" y="1469951"/>
            <a:ext cx="4314150" cy="1157368"/>
          </a:xfrm>
          <a:prstGeom prst="rect">
            <a:avLst/>
          </a:prstGeom>
          <a:noFill/>
        </p:spPr>
        <p:txBody>
          <a:bodyPr wrap="square" rtlCol="0">
            <a:spAutoFit/>
          </a:bodyPr>
          <a:lstStyle/>
          <a:p>
            <a:pPr>
              <a:lnSpc>
                <a:spcPct val="130000"/>
              </a:lnSpc>
            </a:pPr>
            <a:r>
              <a:rPr lang="zh-CN" altLang="en-US" sz="2800" b="1" dirty="0">
                <a:solidFill>
                  <a:schemeClr val="tx1"/>
                </a:solidFill>
                <a:latin typeface="等线" panose="02010600030101010101" pitchFamily="2" charset="-122"/>
                <a:ea typeface="等线" panose="02010600030101010101" pitchFamily="2" charset="-122"/>
              </a:rPr>
              <a:t>磁传感器普遍配置在移动设备中：</a:t>
            </a:r>
            <a:endParaRPr lang="en-US" altLang="zh-CN" sz="2400" b="1" dirty="0">
              <a:solidFill>
                <a:schemeClr val="tx1"/>
              </a:solidFill>
              <a:latin typeface="等线" panose="02010600030101010101" pitchFamily="2" charset="-122"/>
              <a:ea typeface="等线" panose="02010600030101010101" pitchFamily="2" charset="-122"/>
            </a:endParaRPr>
          </a:p>
        </p:txBody>
      </p:sp>
      <p:sp>
        <p:nvSpPr>
          <p:cNvPr id="9" name="平行四边形 8">
            <a:extLst>
              <a:ext uri="{FF2B5EF4-FFF2-40B4-BE49-F238E27FC236}">
                <a16:creationId xmlns:a16="http://schemas.microsoft.com/office/drawing/2014/main" id="{9A6B7995-9A77-4F6F-AF8F-DFC489FA0A32}"/>
              </a:ext>
            </a:extLst>
          </p:cNvPr>
          <p:cNvSpPr/>
          <p:nvPr/>
        </p:nvSpPr>
        <p:spPr>
          <a:xfrm>
            <a:off x="488933" y="1655371"/>
            <a:ext cx="473565" cy="242093"/>
          </a:xfrm>
          <a:prstGeom prst="parallelogram">
            <a:avLst>
              <a:gd name="adj" fmla="val 4444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right-quote-sign_36811">
            <a:extLst>
              <a:ext uri="{FF2B5EF4-FFF2-40B4-BE49-F238E27FC236}">
                <a16:creationId xmlns:a16="http://schemas.microsoft.com/office/drawing/2014/main" id="{60A13D64-F65D-4259-A9AF-871C1FF328A0}"/>
              </a:ext>
            </a:extLst>
          </p:cNvPr>
          <p:cNvSpPr>
            <a:spLocks noChangeAspect="1"/>
          </p:cNvSpPr>
          <p:nvPr/>
        </p:nvSpPr>
        <p:spPr bwMode="auto">
          <a:xfrm>
            <a:off x="5360397" y="6099437"/>
            <a:ext cx="507655" cy="492365"/>
          </a:xfrm>
          <a:custGeom>
            <a:avLst/>
            <a:gdLst>
              <a:gd name="T0" fmla="*/ 314 w 314"/>
              <a:gd name="T1" fmla="*/ 0 h 305"/>
              <a:gd name="T2" fmla="*/ 314 w 314"/>
              <a:gd name="T3" fmla="*/ 158 h 305"/>
              <a:gd name="T4" fmla="*/ 206 w 314"/>
              <a:gd name="T5" fmla="*/ 305 h 305"/>
              <a:gd name="T6" fmla="*/ 170 w 314"/>
              <a:gd name="T7" fmla="*/ 304 h 305"/>
              <a:gd name="T8" fmla="*/ 170 w 314"/>
              <a:gd name="T9" fmla="*/ 243 h 305"/>
              <a:gd name="T10" fmla="*/ 244 w 314"/>
              <a:gd name="T11" fmla="*/ 174 h 305"/>
              <a:gd name="T12" fmla="*/ 243 w 314"/>
              <a:gd name="T13" fmla="*/ 146 h 305"/>
              <a:gd name="T14" fmla="*/ 192 w 314"/>
              <a:gd name="T15" fmla="*/ 146 h 305"/>
              <a:gd name="T16" fmla="*/ 192 w 314"/>
              <a:gd name="T17" fmla="*/ 0 h 305"/>
              <a:gd name="T18" fmla="*/ 314 w 314"/>
              <a:gd name="T19" fmla="*/ 0 h 305"/>
              <a:gd name="T20" fmla="*/ 314 w 314"/>
              <a:gd name="T21" fmla="*/ 0 h 305"/>
              <a:gd name="T22" fmla="*/ 16 w 314"/>
              <a:gd name="T23" fmla="*/ 146 h 305"/>
              <a:gd name="T24" fmla="*/ 67 w 314"/>
              <a:gd name="T25" fmla="*/ 146 h 305"/>
              <a:gd name="T26" fmla="*/ 68 w 314"/>
              <a:gd name="T27" fmla="*/ 174 h 305"/>
              <a:gd name="T28" fmla="*/ 0 w 314"/>
              <a:gd name="T29" fmla="*/ 243 h 305"/>
              <a:gd name="T30" fmla="*/ 0 w 314"/>
              <a:gd name="T31" fmla="*/ 304 h 305"/>
              <a:gd name="T32" fmla="*/ 30 w 314"/>
              <a:gd name="T33" fmla="*/ 305 h 305"/>
              <a:gd name="T34" fmla="*/ 138 w 314"/>
              <a:gd name="T35" fmla="*/ 158 h 305"/>
              <a:gd name="T36" fmla="*/ 138 w 314"/>
              <a:gd name="T37" fmla="*/ 0 h 305"/>
              <a:gd name="T38" fmla="*/ 16 w 314"/>
              <a:gd name="T39" fmla="*/ 0 h 305"/>
              <a:gd name="T40" fmla="*/ 16 w 314"/>
              <a:gd name="T41" fmla="*/ 146 h 305"/>
              <a:gd name="T42" fmla="*/ 16 w 314"/>
              <a:gd name="T43" fmla="*/ 14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4" h="305">
                <a:moveTo>
                  <a:pt x="314" y="0"/>
                </a:moveTo>
                <a:lnTo>
                  <a:pt x="314" y="158"/>
                </a:lnTo>
                <a:cubicBezTo>
                  <a:pt x="314" y="256"/>
                  <a:pt x="278" y="305"/>
                  <a:pt x="206" y="305"/>
                </a:cubicBezTo>
                <a:cubicBezTo>
                  <a:pt x="198" y="305"/>
                  <a:pt x="186" y="305"/>
                  <a:pt x="170" y="304"/>
                </a:cubicBezTo>
                <a:lnTo>
                  <a:pt x="170" y="243"/>
                </a:lnTo>
                <a:cubicBezTo>
                  <a:pt x="219" y="243"/>
                  <a:pt x="244" y="220"/>
                  <a:pt x="244" y="174"/>
                </a:cubicBezTo>
                <a:lnTo>
                  <a:pt x="243" y="146"/>
                </a:lnTo>
                <a:lnTo>
                  <a:pt x="192" y="146"/>
                </a:lnTo>
                <a:lnTo>
                  <a:pt x="192" y="0"/>
                </a:lnTo>
                <a:lnTo>
                  <a:pt x="314" y="0"/>
                </a:lnTo>
                <a:lnTo>
                  <a:pt x="314" y="0"/>
                </a:lnTo>
                <a:close/>
                <a:moveTo>
                  <a:pt x="16" y="146"/>
                </a:moveTo>
                <a:lnTo>
                  <a:pt x="67" y="146"/>
                </a:lnTo>
                <a:lnTo>
                  <a:pt x="68" y="174"/>
                </a:lnTo>
                <a:cubicBezTo>
                  <a:pt x="68" y="217"/>
                  <a:pt x="45" y="240"/>
                  <a:pt x="0" y="243"/>
                </a:cubicBezTo>
                <a:lnTo>
                  <a:pt x="0" y="304"/>
                </a:lnTo>
                <a:cubicBezTo>
                  <a:pt x="14" y="305"/>
                  <a:pt x="24" y="305"/>
                  <a:pt x="30" y="305"/>
                </a:cubicBezTo>
                <a:cubicBezTo>
                  <a:pt x="102" y="305"/>
                  <a:pt x="138" y="256"/>
                  <a:pt x="138" y="158"/>
                </a:cubicBezTo>
                <a:lnTo>
                  <a:pt x="138" y="0"/>
                </a:lnTo>
                <a:lnTo>
                  <a:pt x="16" y="0"/>
                </a:lnTo>
                <a:lnTo>
                  <a:pt x="16" y="146"/>
                </a:lnTo>
                <a:lnTo>
                  <a:pt x="16" y="146"/>
                </a:lnTo>
                <a:close/>
              </a:path>
            </a:pathLst>
          </a:custGeom>
          <a:solidFill>
            <a:schemeClr val="accent1"/>
          </a:solidFill>
          <a:ln>
            <a:noFill/>
          </a:ln>
        </p:spPr>
      </p:sp>
      <p:pic>
        <p:nvPicPr>
          <p:cNvPr id="17" name="内容占位符 3">
            <a:extLst>
              <a:ext uri="{FF2B5EF4-FFF2-40B4-BE49-F238E27FC236}">
                <a16:creationId xmlns:a16="http://schemas.microsoft.com/office/drawing/2014/main" id="{C290FCEA-42A2-4AA6-B3E4-ACFB46D3E29D}"/>
              </a:ext>
            </a:extLst>
          </p:cNvPr>
          <p:cNvPicPr>
            <a:picLocks noChangeAspect="1"/>
          </p:cNvPicPr>
          <p:nvPr/>
        </p:nvPicPr>
        <p:blipFill rotWithShape="1">
          <a:blip r:embed="rId3"/>
          <a:srcRect r="52017"/>
          <a:stretch/>
        </p:blipFill>
        <p:spPr>
          <a:xfrm>
            <a:off x="254252" y="2753455"/>
            <a:ext cx="2936421" cy="3194614"/>
          </a:xfrm>
          <a:prstGeom prst="rect">
            <a:avLst/>
          </a:prstGeom>
        </p:spPr>
      </p:pic>
      <p:pic>
        <p:nvPicPr>
          <p:cNvPr id="18" name="图片 17">
            <a:extLst>
              <a:ext uri="{FF2B5EF4-FFF2-40B4-BE49-F238E27FC236}">
                <a16:creationId xmlns:a16="http://schemas.microsoft.com/office/drawing/2014/main" id="{CE41591A-14D2-4EBC-BD75-E16640B392B8}"/>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98846" l="1835" r="97936"/>
                    </a14:imgEffect>
                  </a14:imgLayer>
                </a14:imgProps>
              </a:ext>
            </a:extLst>
          </a:blip>
          <a:stretch>
            <a:fillRect/>
          </a:stretch>
        </p:blipFill>
        <p:spPr>
          <a:xfrm>
            <a:off x="3136977" y="3584005"/>
            <a:ext cx="2560389" cy="1452609"/>
          </a:xfrm>
          <a:prstGeom prst="rect">
            <a:avLst/>
          </a:prstGeom>
        </p:spPr>
      </p:pic>
      <p:sp>
        <p:nvSpPr>
          <p:cNvPr id="20" name="矩形: 圆角 19">
            <a:extLst>
              <a:ext uri="{FF2B5EF4-FFF2-40B4-BE49-F238E27FC236}">
                <a16:creationId xmlns:a16="http://schemas.microsoft.com/office/drawing/2014/main" id="{174C485B-60F0-438B-9E88-70E8FFFF6E44}"/>
              </a:ext>
            </a:extLst>
          </p:cNvPr>
          <p:cNvSpPr/>
          <p:nvPr/>
        </p:nvSpPr>
        <p:spPr>
          <a:xfrm>
            <a:off x="6241642" y="1167640"/>
            <a:ext cx="5256002" cy="5167352"/>
          </a:xfrm>
          <a:prstGeom prst="roundRect">
            <a:avLst>
              <a:gd name="adj" fmla="val 0"/>
            </a:avLst>
          </a:prstGeom>
          <a:solidFill>
            <a:sysClr val="window" lastClr="FFFFFF"/>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just"/>
            <a:endParaRPr lang="zh-CN" altLang="en-US" dirty="0"/>
          </a:p>
        </p:txBody>
      </p:sp>
      <p:sp>
        <p:nvSpPr>
          <p:cNvPr id="21" name="平行四边形 20">
            <a:extLst>
              <a:ext uri="{FF2B5EF4-FFF2-40B4-BE49-F238E27FC236}">
                <a16:creationId xmlns:a16="http://schemas.microsoft.com/office/drawing/2014/main" id="{C1797482-87EE-4C53-8188-43242E570AFB}"/>
              </a:ext>
            </a:extLst>
          </p:cNvPr>
          <p:cNvSpPr/>
          <p:nvPr/>
        </p:nvSpPr>
        <p:spPr>
          <a:xfrm>
            <a:off x="6217459" y="1578482"/>
            <a:ext cx="473565" cy="242093"/>
          </a:xfrm>
          <a:prstGeom prst="parallelogram">
            <a:avLst>
              <a:gd name="adj" fmla="val 4444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文本框 21">
            <a:extLst>
              <a:ext uri="{FF2B5EF4-FFF2-40B4-BE49-F238E27FC236}">
                <a16:creationId xmlns:a16="http://schemas.microsoft.com/office/drawing/2014/main" id="{064B2759-AF1E-4453-AEC3-15AB974B221E}"/>
              </a:ext>
            </a:extLst>
          </p:cNvPr>
          <p:cNvSpPr txBox="1"/>
          <p:nvPr/>
        </p:nvSpPr>
        <p:spPr>
          <a:xfrm>
            <a:off x="6853069" y="1427786"/>
            <a:ext cx="4926724" cy="608372"/>
          </a:xfrm>
          <a:prstGeom prst="rect">
            <a:avLst/>
          </a:prstGeom>
          <a:noFill/>
        </p:spPr>
        <p:txBody>
          <a:bodyPr wrap="square" rtlCol="0">
            <a:spAutoFit/>
          </a:bodyPr>
          <a:lstStyle/>
          <a:p>
            <a:pPr>
              <a:lnSpc>
                <a:spcPct val="130000"/>
              </a:lnSpc>
            </a:pPr>
            <a:r>
              <a:rPr lang="zh-CN" altLang="en-US" sz="2800" b="1" dirty="0">
                <a:solidFill>
                  <a:schemeClr val="tx1"/>
                </a:solidFill>
                <a:latin typeface="等线" panose="02010600030101010101" pitchFamily="2" charset="-122"/>
                <a:ea typeface="等线" panose="02010600030101010101" pitchFamily="2" charset="-122"/>
              </a:rPr>
              <a:t>磁信号能稳定反映用户习惯</a:t>
            </a:r>
            <a:r>
              <a:rPr lang="zh-CN" altLang="en-US" sz="2400" b="1" dirty="0">
                <a:solidFill>
                  <a:schemeClr val="tx1"/>
                </a:solidFill>
                <a:latin typeface="等线" panose="02010600030101010101" pitchFamily="2" charset="-122"/>
                <a:ea typeface="等线" panose="02010600030101010101" pitchFamily="2" charset="-122"/>
              </a:rPr>
              <a:t>：</a:t>
            </a:r>
            <a:endParaRPr lang="en-US" altLang="zh-CN" sz="2400" b="1" dirty="0">
              <a:solidFill>
                <a:schemeClr val="tx1"/>
              </a:solidFill>
              <a:latin typeface="等线" panose="02010600030101010101" pitchFamily="2" charset="-122"/>
              <a:ea typeface="等线" panose="02010600030101010101" pitchFamily="2" charset="-122"/>
            </a:endParaRPr>
          </a:p>
        </p:txBody>
      </p:sp>
      <p:sp>
        <p:nvSpPr>
          <p:cNvPr id="23" name="right-quote-sign_36811">
            <a:extLst>
              <a:ext uri="{FF2B5EF4-FFF2-40B4-BE49-F238E27FC236}">
                <a16:creationId xmlns:a16="http://schemas.microsoft.com/office/drawing/2014/main" id="{CC599331-E15C-4B22-9D6D-BA4A8641A680}"/>
              </a:ext>
            </a:extLst>
          </p:cNvPr>
          <p:cNvSpPr>
            <a:spLocks noChangeAspect="1"/>
          </p:cNvSpPr>
          <p:nvPr/>
        </p:nvSpPr>
        <p:spPr bwMode="auto">
          <a:xfrm>
            <a:off x="11286803" y="6057272"/>
            <a:ext cx="507655" cy="492365"/>
          </a:xfrm>
          <a:custGeom>
            <a:avLst/>
            <a:gdLst>
              <a:gd name="T0" fmla="*/ 314 w 314"/>
              <a:gd name="T1" fmla="*/ 0 h 305"/>
              <a:gd name="T2" fmla="*/ 314 w 314"/>
              <a:gd name="T3" fmla="*/ 158 h 305"/>
              <a:gd name="T4" fmla="*/ 206 w 314"/>
              <a:gd name="T5" fmla="*/ 305 h 305"/>
              <a:gd name="T6" fmla="*/ 170 w 314"/>
              <a:gd name="T7" fmla="*/ 304 h 305"/>
              <a:gd name="T8" fmla="*/ 170 w 314"/>
              <a:gd name="T9" fmla="*/ 243 h 305"/>
              <a:gd name="T10" fmla="*/ 244 w 314"/>
              <a:gd name="T11" fmla="*/ 174 h 305"/>
              <a:gd name="T12" fmla="*/ 243 w 314"/>
              <a:gd name="T13" fmla="*/ 146 h 305"/>
              <a:gd name="T14" fmla="*/ 192 w 314"/>
              <a:gd name="T15" fmla="*/ 146 h 305"/>
              <a:gd name="T16" fmla="*/ 192 w 314"/>
              <a:gd name="T17" fmla="*/ 0 h 305"/>
              <a:gd name="T18" fmla="*/ 314 w 314"/>
              <a:gd name="T19" fmla="*/ 0 h 305"/>
              <a:gd name="T20" fmla="*/ 314 w 314"/>
              <a:gd name="T21" fmla="*/ 0 h 305"/>
              <a:gd name="T22" fmla="*/ 16 w 314"/>
              <a:gd name="T23" fmla="*/ 146 h 305"/>
              <a:gd name="T24" fmla="*/ 67 w 314"/>
              <a:gd name="T25" fmla="*/ 146 h 305"/>
              <a:gd name="T26" fmla="*/ 68 w 314"/>
              <a:gd name="T27" fmla="*/ 174 h 305"/>
              <a:gd name="T28" fmla="*/ 0 w 314"/>
              <a:gd name="T29" fmla="*/ 243 h 305"/>
              <a:gd name="T30" fmla="*/ 0 w 314"/>
              <a:gd name="T31" fmla="*/ 304 h 305"/>
              <a:gd name="T32" fmla="*/ 30 w 314"/>
              <a:gd name="T33" fmla="*/ 305 h 305"/>
              <a:gd name="T34" fmla="*/ 138 w 314"/>
              <a:gd name="T35" fmla="*/ 158 h 305"/>
              <a:gd name="T36" fmla="*/ 138 w 314"/>
              <a:gd name="T37" fmla="*/ 0 h 305"/>
              <a:gd name="T38" fmla="*/ 16 w 314"/>
              <a:gd name="T39" fmla="*/ 0 h 305"/>
              <a:gd name="T40" fmla="*/ 16 w 314"/>
              <a:gd name="T41" fmla="*/ 146 h 305"/>
              <a:gd name="T42" fmla="*/ 16 w 314"/>
              <a:gd name="T43" fmla="*/ 14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4" h="305">
                <a:moveTo>
                  <a:pt x="314" y="0"/>
                </a:moveTo>
                <a:lnTo>
                  <a:pt x="314" y="158"/>
                </a:lnTo>
                <a:cubicBezTo>
                  <a:pt x="314" y="256"/>
                  <a:pt x="278" y="305"/>
                  <a:pt x="206" y="305"/>
                </a:cubicBezTo>
                <a:cubicBezTo>
                  <a:pt x="198" y="305"/>
                  <a:pt x="186" y="305"/>
                  <a:pt x="170" y="304"/>
                </a:cubicBezTo>
                <a:lnTo>
                  <a:pt x="170" y="243"/>
                </a:lnTo>
                <a:cubicBezTo>
                  <a:pt x="219" y="243"/>
                  <a:pt x="244" y="220"/>
                  <a:pt x="244" y="174"/>
                </a:cubicBezTo>
                <a:lnTo>
                  <a:pt x="243" y="146"/>
                </a:lnTo>
                <a:lnTo>
                  <a:pt x="192" y="146"/>
                </a:lnTo>
                <a:lnTo>
                  <a:pt x="192" y="0"/>
                </a:lnTo>
                <a:lnTo>
                  <a:pt x="314" y="0"/>
                </a:lnTo>
                <a:lnTo>
                  <a:pt x="314" y="0"/>
                </a:lnTo>
                <a:close/>
                <a:moveTo>
                  <a:pt x="16" y="146"/>
                </a:moveTo>
                <a:lnTo>
                  <a:pt x="67" y="146"/>
                </a:lnTo>
                <a:lnTo>
                  <a:pt x="68" y="174"/>
                </a:lnTo>
                <a:cubicBezTo>
                  <a:pt x="68" y="217"/>
                  <a:pt x="45" y="240"/>
                  <a:pt x="0" y="243"/>
                </a:cubicBezTo>
                <a:lnTo>
                  <a:pt x="0" y="304"/>
                </a:lnTo>
                <a:cubicBezTo>
                  <a:pt x="14" y="305"/>
                  <a:pt x="24" y="305"/>
                  <a:pt x="30" y="305"/>
                </a:cubicBezTo>
                <a:cubicBezTo>
                  <a:pt x="102" y="305"/>
                  <a:pt x="138" y="256"/>
                  <a:pt x="138" y="158"/>
                </a:cubicBezTo>
                <a:lnTo>
                  <a:pt x="138" y="0"/>
                </a:lnTo>
                <a:lnTo>
                  <a:pt x="16" y="0"/>
                </a:lnTo>
                <a:lnTo>
                  <a:pt x="16" y="146"/>
                </a:lnTo>
                <a:lnTo>
                  <a:pt x="16" y="146"/>
                </a:lnTo>
                <a:close/>
              </a:path>
            </a:pathLst>
          </a:custGeom>
          <a:solidFill>
            <a:schemeClr val="accent1"/>
          </a:solidFill>
          <a:ln>
            <a:noFill/>
          </a:ln>
        </p:spPr>
      </p:sp>
      <p:grpSp>
        <p:nvGrpSpPr>
          <p:cNvPr id="33" name="组合 32">
            <a:extLst>
              <a:ext uri="{FF2B5EF4-FFF2-40B4-BE49-F238E27FC236}">
                <a16:creationId xmlns:a16="http://schemas.microsoft.com/office/drawing/2014/main" id="{0B8E1BAA-5C05-4D18-ACF5-DF999EE97E8D}"/>
              </a:ext>
            </a:extLst>
          </p:cNvPr>
          <p:cNvGrpSpPr/>
          <p:nvPr/>
        </p:nvGrpSpPr>
        <p:grpSpPr>
          <a:xfrm>
            <a:off x="6799664" y="2032559"/>
            <a:ext cx="4011646" cy="2165488"/>
            <a:chOff x="2582602" y="2136997"/>
            <a:chExt cx="7009014" cy="4282388"/>
          </a:xfrm>
        </p:grpSpPr>
        <p:pic>
          <p:nvPicPr>
            <p:cNvPr id="29" name="图片 28">
              <a:extLst>
                <a:ext uri="{FF2B5EF4-FFF2-40B4-BE49-F238E27FC236}">
                  <a16:creationId xmlns:a16="http://schemas.microsoft.com/office/drawing/2014/main" id="{9B70E178-E1B7-44D5-898F-5B3C1AF7B822}"/>
                </a:ext>
              </a:extLst>
            </p:cNvPr>
            <p:cNvPicPr>
              <a:picLocks noChangeAspect="1"/>
            </p:cNvPicPr>
            <p:nvPr/>
          </p:nvPicPr>
          <p:blipFill>
            <a:blip r:embed="rId6"/>
            <a:stretch>
              <a:fillRect/>
            </a:stretch>
          </p:blipFill>
          <p:spPr>
            <a:xfrm>
              <a:off x="2582602" y="2136997"/>
              <a:ext cx="7009014" cy="4282388"/>
            </a:xfrm>
            <a:prstGeom prst="rect">
              <a:avLst/>
            </a:prstGeom>
          </p:spPr>
        </p:pic>
        <p:pic>
          <p:nvPicPr>
            <p:cNvPr id="30" name="图片 29">
              <a:extLst>
                <a:ext uri="{FF2B5EF4-FFF2-40B4-BE49-F238E27FC236}">
                  <a16:creationId xmlns:a16="http://schemas.microsoft.com/office/drawing/2014/main" id="{08CA58E6-0DD1-492F-8576-8C27CF83E516}"/>
                </a:ext>
              </a:extLst>
            </p:cNvPr>
            <p:cNvPicPr>
              <a:picLocks noChangeAspect="1"/>
            </p:cNvPicPr>
            <p:nvPr/>
          </p:nvPicPr>
          <p:blipFill>
            <a:blip r:embed="rId7"/>
            <a:stretch>
              <a:fillRect/>
            </a:stretch>
          </p:blipFill>
          <p:spPr>
            <a:xfrm>
              <a:off x="5658494" y="2256984"/>
              <a:ext cx="1438041" cy="2979572"/>
            </a:xfrm>
            <a:prstGeom prst="rect">
              <a:avLst/>
            </a:prstGeom>
          </p:spPr>
        </p:pic>
        <p:pic>
          <p:nvPicPr>
            <p:cNvPr id="31" name="图片 30">
              <a:extLst>
                <a:ext uri="{FF2B5EF4-FFF2-40B4-BE49-F238E27FC236}">
                  <a16:creationId xmlns:a16="http://schemas.microsoft.com/office/drawing/2014/main" id="{F34AA9AA-DD1E-476C-AE52-8F5E8A536DD4}"/>
                </a:ext>
              </a:extLst>
            </p:cNvPr>
            <p:cNvPicPr>
              <a:picLocks noChangeAspect="1"/>
            </p:cNvPicPr>
            <p:nvPr/>
          </p:nvPicPr>
          <p:blipFill>
            <a:blip r:embed="rId8"/>
            <a:stretch>
              <a:fillRect/>
            </a:stretch>
          </p:blipFill>
          <p:spPr>
            <a:xfrm>
              <a:off x="3721134" y="2256984"/>
              <a:ext cx="1937361" cy="3054353"/>
            </a:xfrm>
            <a:prstGeom prst="rect">
              <a:avLst/>
            </a:prstGeom>
          </p:spPr>
        </p:pic>
        <p:pic>
          <p:nvPicPr>
            <p:cNvPr id="32" name="图片 31">
              <a:extLst>
                <a:ext uri="{FF2B5EF4-FFF2-40B4-BE49-F238E27FC236}">
                  <a16:creationId xmlns:a16="http://schemas.microsoft.com/office/drawing/2014/main" id="{8171695E-DB4E-4F67-B38A-A511A6A95F41}"/>
                </a:ext>
              </a:extLst>
            </p:cNvPr>
            <p:cNvPicPr>
              <a:picLocks noChangeAspect="1"/>
            </p:cNvPicPr>
            <p:nvPr/>
          </p:nvPicPr>
          <p:blipFill>
            <a:blip r:embed="rId9"/>
            <a:stretch>
              <a:fillRect/>
            </a:stretch>
          </p:blipFill>
          <p:spPr>
            <a:xfrm>
              <a:off x="7017367" y="2300504"/>
              <a:ext cx="1848267" cy="2892528"/>
            </a:xfrm>
            <a:prstGeom prst="rect">
              <a:avLst/>
            </a:prstGeom>
          </p:spPr>
        </p:pic>
      </p:grpSp>
      <p:grpSp>
        <p:nvGrpSpPr>
          <p:cNvPr id="38" name="组合 37">
            <a:extLst>
              <a:ext uri="{FF2B5EF4-FFF2-40B4-BE49-F238E27FC236}">
                <a16:creationId xmlns:a16="http://schemas.microsoft.com/office/drawing/2014/main" id="{06534841-5C3D-41B2-A65F-28D43AF0CC04}"/>
              </a:ext>
            </a:extLst>
          </p:cNvPr>
          <p:cNvGrpSpPr/>
          <p:nvPr/>
        </p:nvGrpSpPr>
        <p:grpSpPr>
          <a:xfrm>
            <a:off x="6742779" y="4198047"/>
            <a:ext cx="4011646" cy="2165488"/>
            <a:chOff x="6106981" y="2102826"/>
            <a:chExt cx="5385693" cy="3172213"/>
          </a:xfrm>
        </p:grpSpPr>
        <p:pic>
          <p:nvPicPr>
            <p:cNvPr id="39" name="图片 38">
              <a:extLst>
                <a:ext uri="{FF2B5EF4-FFF2-40B4-BE49-F238E27FC236}">
                  <a16:creationId xmlns:a16="http://schemas.microsoft.com/office/drawing/2014/main" id="{6E301C22-DE09-4965-AAED-175114E6A32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06981" y="2102826"/>
              <a:ext cx="5385693" cy="3172213"/>
            </a:xfrm>
            <a:prstGeom prst="rect">
              <a:avLst/>
            </a:prstGeom>
          </p:spPr>
        </p:pic>
        <p:sp>
          <p:nvSpPr>
            <p:cNvPr id="40" name="矩形 39">
              <a:extLst>
                <a:ext uri="{FF2B5EF4-FFF2-40B4-BE49-F238E27FC236}">
                  <a16:creationId xmlns:a16="http://schemas.microsoft.com/office/drawing/2014/main" id="{450410E9-2E0E-430F-B77B-510F3DB6EF65}"/>
                </a:ext>
              </a:extLst>
            </p:cNvPr>
            <p:cNvSpPr/>
            <p:nvPr/>
          </p:nvSpPr>
          <p:spPr>
            <a:xfrm>
              <a:off x="9916894" y="3409950"/>
              <a:ext cx="1330778" cy="89807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圆角矩形 33">
            <a:extLst>
              <a:ext uri="{FF2B5EF4-FFF2-40B4-BE49-F238E27FC236}">
                <a16:creationId xmlns:a16="http://schemas.microsoft.com/office/drawing/2014/main" id="{F080C4D2-A8D4-4A04-9BA0-D3667CDD1BD4}"/>
              </a:ext>
            </a:extLst>
          </p:cNvPr>
          <p:cNvSpPr/>
          <p:nvPr/>
        </p:nvSpPr>
        <p:spPr>
          <a:xfrm>
            <a:off x="816606" y="2959478"/>
            <a:ext cx="10470197" cy="155868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4400" b="1" dirty="0"/>
              <a:t>基于移动设备电磁信号的用户认证方案！</a:t>
            </a:r>
            <a:endParaRPr lang="zh-CN" altLang="en-US" sz="4400" b="1" dirty="0">
              <a:latin typeface="Helvetica" panose="020B0604020202030204" pitchFamily="34" charset="0"/>
            </a:endParaRPr>
          </a:p>
        </p:txBody>
      </p:sp>
    </p:spTree>
    <p:extLst>
      <p:ext uri="{BB962C8B-B14F-4D97-AF65-F5344CB8AC3E}">
        <p14:creationId xmlns:p14="http://schemas.microsoft.com/office/powerpoint/2010/main" val="391160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35F2D5-ACD4-4B04-A105-6811AE8948CE}"/>
              </a:ext>
            </a:extLst>
          </p:cNvPr>
          <p:cNvSpPr>
            <a:spLocks noGrp="1"/>
          </p:cNvSpPr>
          <p:nvPr>
            <p:ph type="title"/>
          </p:nvPr>
        </p:nvSpPr>
        <p:spPr/>
        <p:txBody>
          <a:bodyPr/>
          <a:lstStyle/>
          <a:p>
            <a:r>
              <a:rPr lang="zh-CN" altLang="en-US" dirty="0">
                <a:latin typeface="+mn-lt"/>
              </a:rPr>
              <a:t>二、方法和挑战</a:t>
            </a:r>
          </a:p>
        </p:txBody>
      </p:sp>
      <p:grpSp>
        <p:nvGrpSpPr>
          <p:cNvPr id="4" name="组合 3">
            <a:extLst>
              <a:ext uri="{FF2B5EF4-FFF2-40B4-BE49-F238E27FC236}">
                <a16:creationId xmlns:a16="http://schemas.microsoft.com/office/drawing/2014/main" id="{F8D67066-E840-46D2-AE46-FBFB79CEDEE1}"/>
              </a:ext>
            </a:extLst>
          </p:cNvPr>
          <p:cNvGrpSpPr/>
          <p:nvPr/>
        </p:nvGrpSpPr>
        <p:grpSpPr>
          <a:xfrm>
            <a:off x="126798" y="2111502"/>
            <a:ext cx="6256665" cy="3600400"/>
            <a:chOff x="1946810" y="2277885"/>
            <a:chExt cx="7926319" cy="4141500"/>
          </a:xfrm>
        </p:grpSpPr>
        <p:pic>
          <p:nvPicPr>
            <p:cNvPr id="5" name="图片 4">
              <a:extLst>
                <a:ext uri="{FF2B5EF4-FFF2-40B4-BE49-F238E27FC236}">
                  <a16:creationId xmlns:a16="http://schemas.microsoft.com/office/drawing/2014/main" id="{84F73C68-8755-49F7-8CF2-7449F648BE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6810" y="2508718"/>
              <a:ext cx="7926319" cy="3910667"/>
            </a:xfrm>
            <a:prstGeom prst="rect">
              <a:avLst/>
            </a:prstGeom>
          </p:spPr>
        </p:pic>
        <p:sp>
          <p:nvSpPr>
            <p:cNvPr id="6" name="文本框 5">
              <a:extLst>
                <a:ext uri="{FF2B5EF4-FFF2-40B4-BE49-F238E27FC236}">
                  <a16:creationId xmlns:a16="http://schemas.microsoft.com/office/drawing/2014/main" id="{2E64EDCF-BE79-404A-9D7B-6E16373A45EF}"/>
                </a:ext>
              </a:extLst>
            </p:cNvPr>
            <p:cNvSpPr txBox="1"/>
            <p:nvPr/>
          </p:nvSpPr>
          <p:spPr>
            <a:xfrm>
              <a:off x="3157608" y="2277885"/>
              <a:ext cx="1537869" cy="531048"/>
            </a:xfrm>
            <a:prstGeom prst="rect">
              <a:avLst/>
            </a:prstGeom>
            <a:noFill/>
          </p:spPr>
          <p:txBody>
            <a:bodyPr wrap="none" rtlCol="0">
              <a:spAutoFit/>
            </a:bodyPr>
            <a:lstStyle/>
            <a:p>
              <a:r>
                <a:rPr lang="en-US" altLang="zh-CN" sz="2400" b="1" dirty="0">
                  <a:latin typeface="+mn-lt"/>
                  <a:ea typeface="+mj-ea"/>
                  <a:cs typeface="Calibri" panose="020F0502020204030204" pitchFamily="34" charset="0"/>
                </a:rPr>
                <a:t>Walking</a:t>
              </a:r>
              <a:endParaRPr lang="zh-CN" altLang="en-US" sz="2400" b="1" dirty="0">
                <a:latin typeface="+mn-lt"/>
                <a:ea typeface="+mj-ea"/>
                <a:cs typeface="Calibri" panose="020F0502020204030204" pitchFamily="34" charset="0"/>
              </a:endParaRPr>
            </a:p>
          </p:txBody>
        </p:sp>
        <p:sp>
          <p:nvSpPr>
            <p:cNvPr id="7" name="文本框 6">
              <a:extLst>
                <a:ext uri="{FF2B5EF4-FFF2-40B4-BE49-F238E27FC236}">
                  <a16:creationId xmlns:a16="http://schemas.microsoft.com/office/drawing/2014/main" id="{28724F98-96B8-4254-8569-494D6E653E60}"/>
                </a:ext>
              </a:extLst>
            </p:cNvPr>
            <p:cNvSpPr txBox="1"/>
            <p:nvPr/>
          </p:nvSpPr>
          <p:spPr>
            <a:xfrm>
              <a:off x="4646451" y="2277885"/>
              <a:ext cx="1056818" cy="531048"/>
            </a:xfrm>
            <a:prstGeom prst="rect">
              <a:avLst/>
            </a:prstGeom>
            <a:noFill/>
          </p:spPr>
          <p:txBody>
            <a:bodyPr wrap="none" rtlCol="0">
              <a:spAutoFit/>
            </a:bodyPr>
            <a:lstStyle/>
            <a:p>
              <a:r>
                <a:rPr lang="en-US" altLang="zh-CN" sz="2400" b="1" dirty="0">
                  <a:latin typeface="+mn-lt"/>
                  <a:ea typeface="+mj-ea"/>
                  <a:cs typeface="Calibri" panose="020F0502020204030204" pitchFamily="34" charset="0"/>
                </a:rPr>
                <a:t>Lying</a:t>
              </a:r>
              <a:endParaRPr lang="zh-CN" altLang="en-US" sz="2400" b="1" dirty="0">
                <a:latin typeface="+mn-lt"/>
                <a:ea typeface="+mj-ea"/>
                <a:cs typeface="Calibri" panose="020F0502020204030204" pitchFamily="34" charset="0"/>
              </a:endParaRPr>
            </a:p>
          </p:txBody>
        </p:sp>
        <p:sp>
          <p:nvSpPr>
            <p:cNvPr id="8" name="文本框 7">
              <a:extLst>
                <a:ext uri="{FF2B5EF4-FFF2-40B4-BE49-F238E27FC236}">
                  <a16:creationId xmlns:a16="http://schemas.microsoft.com/office/drawing/2014/main" id="{5C1AC044-FE33-4291-97CB-D1FD813E9366}"/>
                </a:ext>
              </a:extLst>
            </p:cNvPr>
            <p:cNvSpPr txBox="1"/>
            <p:nvPr/>
          </p:nvSpPr>
          <p:spPr>
            <a:xfrm>
              <a:off x="5672083" y="2290269"/>
              <a:ext cx="1497092" cy="531048"/>
            </a:xfrm>
            <a:prstGeom prst="rect">
              <a:avLst/>
            </a:prstGeom>
            <a:noFill/>
          </p:spPr>
          <p:txBody>
            <a:bodyPr wrap="none" rtlCol="0">
              <a:spAutoFit/>
            </a:bodyPr>
            <a:lstStyle/>
            <a:p>
              <a:r>
                <a:rPr lang="en-US" altLang="zh-CN" sz="2400" b="1" dirty="0">
                  <a:latin typeface="+mn-lt"/>
                  <a:ea typeface="+mj-ea"/>
                  <a:cs typeface="Calibri" panose="020F0502020204030204" pitchFamily="34" charset="0"/>
                </a:rPr>
                <a:t>Shaking</a:t>
              </a:r>
              <a:endParaRPr lang="zh-CN" altLang="en-US" sz="2400" b="1" dirty="0">
                <a:latin typeface="+mn-lt"/>
                <a:ea typeface="+mj-ea"/>
                <a:cs typeface="Calibri" panose="020F0502020204030204" pitchFamily="34" charset="0"/>
              </a:endParaRPr>
            </a:p>
          </p:txBody>
        </p:sp>
        <p:sp>
          <p:nvSpPr>
            <p:cNvPr id="9" name="文本框 8">
              <a:extLst>
                <a:ext uri="{FF2B5EF4-FFF2-40B4-BE49-F238E27FC236}">
                  <a16:creationId xmlns:a16="http://schemas.microsoft.com/office/drawing/2014/main" id="{D50D3E67-021F-4FC7-B974-823C02909EEB}"/>
                </a:ext>
              </a:extLst>
            </p:cNvPr>
            <p:cNvSpPr txBox="1"/>
            <p:nvPr/>
          </p:nvSpPr>
          <p:spPr>
            <a:xfrm>
              <a:off x="7045245" y="2284087"/>
              <a:ext cx="1271188" cy="531048"/>
            </a:xfrm>
            <a:prstGeom prst="rect">
              <a:avLst/>
            </a:prstGeom>
            <a:noFill/>
          </p:spPr>
          <p:txBody>
            <a:bodyPr wrap="none" rtlCol="0">
              <a:spAutoFit/>
            </a:bodyPr>
            <a:lstStyle/>
            <a:p>
              <a:r>
                <a:rPr lang="en-US" altLang="zh-CN" sz="2400" b="1" dirty="0">
                  <a:latin typeface="+mn-lt"/>
                  <a:ea typeface="+mj-ea"/>
                  <a:cs typeface="Calibri" panose="020F0502020204030204" pitchFamily="34" charset="0"/>
                </a:rPr>
                <a:t>Sitting</a:t>
              </a:r>
              <a:endParaRPr lang="zh-CN" altLang="en-US" sz="2400" b="1" dirty="0">
                <a:latin typeface="+mn-lt"/>
                <a:ea typeface="+mj-ea"/>
                <a:cs typeface="Calibri" panose="020F0502020204030204" pitchFamily="34" charset="0"/>
              </a:endParaRPr>
            </a:p>
          </p:txBody>
        </p:sp>
        <p:sp>
          <p:nvSpPr>
            <p:cNvPr id="10" name="文本框 9">
              <a:extLst>
                <a:ext uri="{FF2B5EF4-FFF2-40B4-BE49-F238E27FC236}">
                  <a16:creationId xmlns:a16="http://schemas.microsoft.com/office/drawing/2014/main" id="{133EB5FD-A4C5-4741-9155-D55F4FA5C87B}"/>
                </a:ext>
              </a:extLst>
            </p:cNvPr>
            <p:cNvSpPr txBox="1"/>
            <p:nvPr/>
          </p:nvSpPr>
          <p:spPr>
            <a:xfrm>
              <a:off x="8177589" y="2290268"/>
              <a:ext cx="1570200" cy="531048"/>
            </a:xfrm>
            <a:prstGeom prst="rect">
              <a:avLst/>
            </a:prstGeom>
            <a:noFill/>
          </p:spPr>
          <p:txBody>
            <a:bodyPr wrap="none" rtlCol="0">
              <a:spAutoFit/>
            </a:bodyPr>
            <a:lstStyle/>
            <a:p>
              <a:r>
                <a:rPr lang="en-US" altLang="zh-CN" sz="2400" b="1" dirty="0">
                  <a:latin typeface="+mn-lt"/>
                  <a:ea typeface="+mj-ea"/>
                  <a:cs typeface="Calibri" panose="020F0502020204030204" pitchFamily="34" charset="0"/>
                </a:rPr>
                <a:t>Running</a:t>
              </a:r>
              <a:endParaRPr lang="zh-CN" altLang="en-US" sz="2400" b="1" dirty="0">
                <a:latin typeface="+mn-lt"/>
                <a:ea typeface="+mj-ea"/>
                <a:cs typeface="Calibri" panose="020F0502020204030204" pitchFamily="34" charset="0"/>
              </a:endParaRPr>
            </a:p>
          </p:txBody>
        </p:sp>
      </p:grpSp>
      <p:grpSp>
        <p:nvGrpSpPr>
          <p:cNvPr id="26" name="组合 25">
            <a:extLst>
              <a:ext uri="{FF2B5EF4-FFF2-40B4-BE49-F238E27FC236}">
                <a16:creationId xmlns:a16="http://schemas.microsoft.com/office/drawing/2014/main" id="{7E5AA1DB-DCBB-461F-99B4-0BFE509349F0}"/>
              </a:ext>
            </a:extLst>
          </p:cNvPr>
          <p:cNvGrpSpPr/>
          <p:nvPr/>
        </p:nvGrpSpPr>
        <p:grpSpPr>
          <a:xfrm>
            <a:off x="6517315" y="1849286"/>
            <a:ext cx="5751584" cy="3519547"/>
            <a:chOff x="5651725" y="1356899"/>
            <a:chExt cx="7458695" cy="4234004"/>
          </a:xfrm>
        </p:grpSpPr>
        <p:pic>
          <p:nvPicPr>
            <p:cNvPr id="11" name="图片 10">
              <a:extLst>
                <a:ext uri="{FF2B5EF4-FFF2-40B4-BE49-F238E27FC236}">
                  <a16:creationId xmlns:a16="http://schemas.microsoft.com/office/drawing/2014/main" id="{537733A1-6584-44CC-B7D7-2C74461B2A04}"/>
                </a:ext>
              </a:extLst>
            </p:cNvPr>
            <p:cNvPicPr>
              <a:picLocks noChangeAspect="1"/>
            </p:cNvPicPr>
            <p:nvPr/>
          </p:nvPicPr>
          <p:blipFill>
            <a:blip r:embed="rId4"/>
            <a:stretch>
              <a:fillRect/>
            </a:stretch>
          </p:blipFill>
          <p:spPr>
            <a:xfrm>
              <a:off x="5651725" y="2565415"/>
              <a:ext cx="6540275" cy="2966794"/>
            </a:xfrm>
            <a:prstGeom prst="rect">
              <a:avLst/>
            </a:prstGeom>
          </p:spPr>
        </p:pic>
        <p:grpSp>
          <p:nvGrpSpPr>
            <p:cNvPr id="12" name="组合 11">
              <a:extLst>
                <a:ext uri="{FF2B5EF4-FFF2-40B4-BE49-F238E27FC236}">
                  <a16:creationId xmlns:a16="http://schemas.microsoft.com/office/drawing/2014/main" id="{598B9F49-D240-43D2-90E3-833F3977D04C}"/>
                </a:ext>
              </a:extLst>
            </p:cNvPr>
            <p:cNvGrpSpPr/>
            <p:nvPr/>
          </p:nvGrpSpPr>
          <p:grpSpPr>
            <a:xfrm>
              <a:off x="5811121" y="1876327"/>
              <a:ext cx="5189034" cy="2013927"/>
              <a:chOff x="4446245" y="2087584"/>
              <a:chExt cx="5189034" cy="2013927"/>
            </a:xfrm>
          </p:grpSpPr>
          <p:sp>
            <p:nvSpPr>
              <p:cNvPr id="13" name="椭圆 12">
                <a:extLst>
                  <a:ext uri="{FF2B5EF4-FFF2-40B4-BE49-F238E27FC236}">
                    <a16:creationId xmlns:a16="http://schemas.microsoft.com/office/drawing/2014/main" id="{DB9A0498-EFF3-4884-A1EA-E08E49ACF719}"/>
                  </a:ext>
                </a:extLst>
              </p:cNvPr>
              <p:cNvSpPr/>
              <p:nvPr/>
            </p:nvSpPr>
            <p:spPr>
              <a:xfrm>
                <a:off x="7713811" y="2720854"/>
                <a:ext cx="394239" cy="7302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4" name="椭圆 13">
                <a:extLst>
                  <a:ext uri="{FF2B5EF4-FFF2-40B4-BE49-F238E27FC236}">
                    <a16:creationId xmlns:a16="http://schemas.microsoft.com/office/drawing/2014/main" id="{B2ACF204-3058-40CE-A3DF-C01D4C3171D7}"/>
                  </a:ext>
                </a:extLst>
              </p:cNvPr>
              <p:cNvSpPr/>
              <p:nvPr/>
            </p:nvSpPr>
            <p:spPr>
              <a:xfrm>
                <a:off x="5019845" y="3309428"/>
                <a:ext cx="394239" cy="7302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5" name="椭圆 14">
                <a:extLst>
                  <a:ext uri="{FF2B5EF4-FFF2-40B4-BE49-F238E27FC236}">
                    <a16:creationId xmlns:a16="http://schemas.microsoft.com/office/drawing/2014/main" id="{31780B2C-474D-4AD3-AE7D-ECB61F8DAC40}"/>
                  </a:ext>
                </a:extLst>
              </p:cNvPr>
              <p:cNvSpPr/>
              <p:nvPr/>
            </p:nvSpPr>
            <p:spPr>
              <a:xfrm>
                <a:off x="5991233" y="3071999"/>
                <a:ext cx="394239" cy="7302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6" name="椭圆 15">
                <a:extLst>
                  <a:ext uri="{FF2B5EF4-FFF2-40B4-BE49-F238E27FC236}">
                    <a16:creationId xmlns:a16="http://schemas.microsoft.com/office/drawing/2014/main" id="{C5EAF7F6-5876-4E07-8FCB-C5CA0392F1A4}"/>
                  </a:ext>
                </a:extLst>
              </p:cNvPr>
              <p:cNvSpPr/>
              <p:nvPr/>
            </p:nvSpPr>
            <p:spPr>
              <a:xfrm>
                <a:off x="4446245" y="3371276"/>
                <a:ext cx="394239" cy="7302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椭圆 16">
                <a:extLst>
                  <a:ext uri="{FF2B5EF4-FFF2-40B4-BE49-F238E27FC236}">
                    <a16:creationId xmlns:a16="http://schemas.microsoft.com/office/drawing/2014/main" id="{9332E426-1B07-44B9-B4C5-DD51BD08791D}"/>
                  </a:ext>
                </a:extLst>
              </p:cNvPr>
              <p:cNvSpPr/>
              <p:nvPr/>
            </p:nvSpPr>
            <p:spPr>
              <a:xfrm>
                <a:off x="5511754" y="3119882"/>
                <a:ext cx="394239" cy="7302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椭圆 17">
                <a:extLst>
                  <a:ext uri="{FF2B5EF4-FFF2-40B4-BE49-F238E27FC236}">
                    <a16:creationId xmlns:a16="http://schemas.microsoft.com/office/drawing/2014/main" id="{1D72E459-60A6-4E14-A384-8E28BED1C553}"/>
                  </a:ext>
                </a:extLst>
              </p:cNvPr>
              <p:cNvSpPr/>
              <p:nvPr/>
            </p:nvSpPr>
            <p:spPr>
              <a:xfrm>
                <a:off x="6513334" y="3012147"/>
                <a:ext cx="394239" cy="7302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9" name="椭圆 18">
                <a:extLst>
                  <a:ext uri="{FF2B5EF4-FFF2-40B4-BE49-F238E27FC236}">
                    <a16:creationId xmlns:a16="http://schemas.microsoft.com/office/drawing/2014/main" id="{E22B8178-3661-47B8-99A0-8E4A2FAB9E66}"/>
                  </a:ext>
                </a:extLst>
              </p:cNvPr>
              <p:cNvSpPr/>
              <p:nvPr/>
            </p:nvSpPr>
            <p:spPr>
              <a:xfrm>
                <a:off x="7014125" y="2629071"/>
                <a:ext cx="394239" cy="7302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椭圆 19">
                <a:extLst>
                  <a:ext uri="{FF2B5EF4-FFF2-40B4-BE49-F238E27FC236}">
                    <a16:creationId xmlns:a16="http://schemas.microsoft.com/office/drawing/2014/main" id="{FC77CFD9-88E8-4109-8BAE-CAB7A4503060}"/>
                  </a:ext>
                </a:extLst>
              </p:cNvPr>
              <p:cNvSpPr/>
              <p:nvPr/>
            </p:nvSpPr>
            <p:spPr>
              <a:xfrm>
                <a:off x="8250113" y="3167767"/>
                <a:ext cx="394239" cy="7302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1" name="椭圆 20">
                <a:extLst>
                  <a:ext uri="{FF2B5EF4-FFF2-40B4-BE49-F238E27FC236}">
                    <a16:creationId xmlns:a16="http://schemas.microsoft.com/office/drawing/2014/main" id="{8B235FC7-6F00-4DF9-8AB5-CD6CA34B9340}"/>
                  </a:ext>
                </a:extLst>
              </p:cNvPr>
              <p:cNvSpPr/>
              <p:nvPr/>
            </p:nvSpPr>
            <p:spPr>
              <a:xfrm>
                <a:off x="8772215" y="3287478"/>
                <a:ext cx="394239" cy="7302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2" name="椭圆 21">
                <a:extLst>
                  <a:ext uri="{FF2B5EF4-FFF2-40B4-BE49-F238E27FC236}">
                    <a16:creationId xmlns:a16="http://schemas.microsoft.com/office/drawing/2014/main" id="{5486D441-24DE-4D50-96B9-EE67F07C4598}"/>
                  </a:ext>
                </a:extLst>
              </p:cNvPr>
              <p:cNvSpPr/>
              <p:nvPr/>
            </p:nvSpPr>
            <p:spPr>
              <a:xfrm>
                <a:off x="9241040" y="3323393"/>
                <a:ext cx="394239" cy="7302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文本框 22">
                <a:extLst>
                  <a:ext uri="{FF2B5EF4-FFF2-40B4-BE49-F238E27FC236}">
                    <a16:creationId xmlns:a16="http://schemas.microsoft.com/office/drawing/2014/main" id="{A07A6C29-7CFE-4837-9DB6-A1BD9A899218}"/>
                  </a:ext>
                </a:extLst>
              </p:cNvPr>
              <p:cNvSpPr txBox="1"/>
              <p:nvPr/>
            </p:nvSpPr>
            <p:spPr>
              <a:xfrm>
                <a:off x="5417792" y="2087584"/>
                <a:ext cx="3280741" cy="555381"/>
              </a:xfrm>
              <a:prstGeom prst="rect">
                <a:avLst/>
              </a:prstGeom>
              <a:noFill/>
              <a:ln>
                <a:noFill/>
              </a:ln>
            </p:spPr>
            <p:txBody>
              <a:bodyPr wrap="none" rtlCol="0">
                <a:spAutoFit/>
              </a:bodyPr>
              <a:lstStyle/>
              <a:p>
                <a:r>
                  <a:rPr lang="en-US" altLang="zh-CN" sz="2400" b="1" dirty="0">
                    <a:solidFill>
                      <a:srgbClr val="FF0000"/>
                    </a:solidFill>
                    <a:latin typeface="+mn-lt"/>
                    <a:cs typeface="Calibri" panose="020F0502020204030204" pitchFamily="34" charset="0"/>
                  </a:rPr>
                  <a:t>User types PIN 0-9</a:t>
                </a:r>
                <a:endParaRPr lang="zh-CN" altLang="en-US" sz="2400" b="1" dirty="0">
                  <a:solidFill>
                    <a:srgbClr val="FF0000"/>
                  </a:solidFill>
                  <a:latin typeface="+mn-lt"/>
                  <a:cs typeface="Calibri" panose="020F0502020204030204" pitchFamily="34" charset="0"/>
                </a:endParaRPr>
              </a:p>
            </p:txBody>
          </p:sp>
        </p:grpSp>
        <p:sp>
          <p:nvSpPr>
            <p:cNvPr id="24" name="文本框 23">
              <a:extLst>
                <a:ext uri="{FF2B5EF4-FFF2-40B4-BE49-F238E27FC236}">
                  <a16:creationId xmlns:a16="http://schemas.microsoft.com/office/drawing/2014/main" id="{2ADD1B9A-A9A8-47C6-81CC-C5515AFAC506}"/>
                </a:ext>
              </a:extLst>
            </p:cNvPr>
            <p:cNvSpPr txBox="1"/>
            <p:nvPr/>
          </p:nvSpPr>
          <p:spPr>
            <a:xfrm>
              <a:off x="10479406" y="1356899"/>
              <a:ext cx="2631014" cy="1443992"/>
            </a:xfrm>
            <a:prstGeom prst="rect">
              <a:avLst/>
            </a:prstGeom>
            <a:noFill/>
          </p:spPr>
          <p:txBody>
            <a:bodyPr wrap="square" rtlCol="0">
              <a:spAutoFit/>
            </a:bodyPr>
            <a:lstStyle/>
            <a:p>
              <a:r>
                <a:rPr lang="en-US" altLang="zh-CN" sz="2400" b="1" dirty="0">
                  <a:solidFill>
                    <a:srgbClr val="2E75B6"/>
                  </a:solidFill>
                  <a:latin typeface="+mn-lt"/>
                  <a:cs typeface="Calibri" panose="020F0502020204030204" pitchFamily="34" charset="0"/>
                </a:rPr>
                <a:t>Background </a:t>
              </a:r>
            </a:p>
            <a:p>
              <a:r>
                <a:rPr lang="en-US" altLang="zh-CN" sz="2400" b="1" dirty="0">
                  <a:solidFill>
                    <a:srgbClr val="2E75B6"/>
                  </a:solidFill>
                  <a:latin typeface="+mn-lt"/>
                  <a:cs typeface="Calibri" panose="020F0502020204030204" pitchFamily="34" charset="0"/>
                </a:rPr>
                <a:t>downloading </a:t>
              </a:r>
            </a:p>
            <a:p>
              <a:r>
                <a:rPr lang="en-US" altLang="zh-CN" sz="2400" b="1" dirty="0">
                  <a:solidFill>
                    <a:srgbClr val="2E75B6"/>
                  </a:solidFill>
                  <a:latin typeface="+mn-lt"/>
                  <a:cs typeface="Calibri" panose="020F0502020204030204" pitchFamily="34" charset="0"/>
                </a:rPr>
                <a:t>finished</a:t>
              </a:r>
              <a:endParaRPr lang="zh-CN" altLang="en-US" sz="2400" b="1" dirty="0">
                <a:solidFill>
                  <a:srgbClr val="2E75B6"/>
                </a:solidFill>
                <a:latin typeface="+mn-lt"/>
                <a:cs typeface="Calibri" panose="020F0502020204030204" pitchFamily="34" charset="0"/>
              </a:endParaRPr>
            </a:p>
          </p:txBody>
        </p:sp>
        <p:sp>
          <p:nvSpPr>
            <p:cNvPr id="25" name="圆角矩形 4">
              <a:extLst>
                <a:ext uri="{FF2B5EF4-FFF2-40B4-BE49-F238E27FC236}">
                  <a16:creationId xmlns:a16="http://schemas.microsoft.com/office/drawing/2014/main" id="{1A0D26B6-C538-4A74-BA9D-11A0782BF644}"/>
                </a:ext>
              </a:extLst>
            </p:cNvPr>
            <p:cNvSpPr/>
            <p:nvPr/>
          </p:nvSpPr>
          <p:spPr>
            <a:xfrm>
              <a:off x="11097825" y="2848973"/>
              <a:ext cx="1394175" cy="2741930"/>
            </a:xfrm>
            <a:prstGeom prst="roundRect">
              <a:avLst/>
            </a:prstGeom>
            <a:noFill/>
            <a:ln w="57150">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文本框 26">
            <a:extLst>
              <a:ext uri="{FF2B5EF4-FFF2-40B4-BE49-F238E27FC236}">
                <a16:creationId xmlns:a16="http://schemas.microsoft.com/office/drawing/2014/main" id="{BA35B237-D4B6-4768-94FE-70668E5FA9DC}"/>
              </a:ext>
            </a:extLst>
          </p:cNvPr>
          <p:cNvSpPr txBox="1"/>
          <p:nvPr/>
        </p:nvSpPr>
        <p:spPr>
          <a:xfrm>
            <a:off x="1658984" y="5826034"/>
            <a:ext cx="3775393" cy="523220"/>
          </a:xfrm>
          <a:prstGeom prst="rect">
            <a:avLst/>
          </a:prstGeom>
          <a:noFill/>
        </p:spPr>
        <p:txBody>
          <a:bodyPr wrap="none" rtlCol="0">
            <a:spAutoFit/>
          </a:bodyPr>
          <a:lstStyle/>
          <a:p>
            <a:r>
              <a:rPr lang="zh-CN" altLang="en-US" sz="2800" b="1" dirty="0">
                <a:latin typeface="+mn-lt"/>
                <a:ea typeface="等线" panose="02010600030101010101" pitchFamily="2" charset="-122"/>
              </a:rPr>
              <a:t>用户运动对信号的影响</a:t>
            </a:r>
          </a:p>
        </p:txBody>
      </p:sp>
      <p:sp>
        <p:nvSpPr>
          <p:cNvPr id="28" name="文本框 27">
            <a:extLst>
              <a:ext uri="{FF2B5EF4-FFF2-40B4-BE49-F238E27FC236}">
                <a16:creationId xmlns:a16="http://schemas.microsoft.com/office/drawing/2014/main" id="{6AB4A20E-7B87-4B3E-9B76-2BAF3DF9E314}"/>
              </a:ext>
            </a:extLst>
          </p:cNvPr>
          <p:cNvSpPr txBox="1"/>
          <p:nvPr/>
        </p:nvSpPr>
        <p:spPr>
          <a:xfrm>
            <a:off x="7054510" y="5835506"/>
            <a:ext cx="3775393" cy="523220"/>
          </a:xfrm>
          <a:prstGeom prst="rect">
            <a:avLst/>
          </a:prstGeom>
          <a:noFill/>
        </p:spPr>
        <p:txBody>
          <a:bodyPr wrap="none" rtlCol="0">
            <a:spAutoFit/>
          </a:bodyPr>
          <a:lstStyle/>
          <a:p>
            <a:r>
              <a:rPr lang="zh-CN" altLang="en-US" sz="2800" b="1" dirty="0">
                <a:latin typeface="+mn-lt"/>
                <a:ea typeface="等线" panose="02010600030101010101" pitchFamily="2" charset="-122"/>
              </a:rPr>
              <a:t>后台程序对信号的影响</a:t>
            </a:r>
          </a:p>
        </p:txBody>
      </p:sp>
      <p:sp>
        <p:nvSpPr>
          <p:cNvPr id="29" name="矩形 28">
            <a:extLst>
              <a:ext uri="{FF2B5EF4-FFF2-40B4-BE49-F238E27FC236}">
                <a16:creationId xmlns:a16="http://schemas.microsoft.com/office/drawing/2014/main" id="{A0C7A622-BF1D-475C-8EB3-BA50A0595D70}"/>
              </a:ext>
            </a:extLst>
          </p:cNvPr>
          <p:cNvSpPr/>
          <p:nvPr/>
        </p:nvSpPr>
        <p:spPr>
          <a:xfrm>
            <a:off x="601918" y="1389407"/>
            <a:ext cx="5631670" cy="510909"/>
          </a:xfrm>
          <a:prstGeom prst="rect">
            <a:avLst/>
          </a:prstGeom>
        </p:spPr>
        <p:txBody>
          <a:bodyPr wrap="none">
            <a:spAutoFit/>
          </a:bodyPr>
          <a:lstStyle/>
          <a:p>
            <a:pPr>
              <a:lnSpc>
                <a:spcPct val="85000"/>
              </a:lnSpc>
            </a:pPr>
            <a:r>
              <a:rPr lang="zh-CN" altLang="en-US" sz="3200" b="1" dirty="0">
                <a:solidFill>
                  <a:srgbClr val="0B4DA2"/>
                </a:solidFill>
                <a:latin typeface="+mn-lt"/>
                <a:ea typeface="等线" panose="02010600030101010101" pitchFamily="2" charset="-122"/>
                <a:cs typeface="+mj-cs"/>
              </a:rPr>
              <a:t>挑战一： </a:t>
            </a:r>
            <a:r>
              <a:rPr lang="zh-CN" altLang="zh-CN" sz="3200" b="1" dirty="0">
                <a:solidFill>
                  <a:srgbClr val="0B4DA2"/>
                </a:solidFill>
                <a:latin typeface="+mn-lt"/>
                <a:ea typeface="等线" panose="02010600030101010101" pitchFamily="2" charset="-122"/>
                <a:cs typeface="+mj-cs"/>
              </a:rPr>
              <a:t>电磁信号弱，噪音大</a:t>
            </a:r>
            <a:endParaRPr lang="zh-CN" altLang="en-US" sz="3200" b="1" dirty="0">
              <a:solidFill>
                <a:srgbClr val="0B4DA2"/>
              </a:solidFill>
              <a:latin typeface="+mn-lt"/>
              <a:ea typeface="等线" panose="02010600030101010101" pitchFamily="2" charset="-122"/>
              <a:cs typeface="+mj-cs"/>
            </a:endParaRPr>
          </a:p>
        </p:txBody>
      </p:sp>
    </p:spTree>
    <p:extLst>
      <p:ext uri="{BB962C8B-B14F-4D97-AF65-F5344CB8AC3E}">
        <p14:creationId xmlns:p14="http://schemas.microsoft.com/office/powerpoint/2010/main" val="3421783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40E723-1BF8-4706-8AB4-6E36AA37C8F5}"/>
              </a:ext>
            </a:extLst>
          </p:cNvPr>
          <p:cNvSpPr>
            <a:spLocks noGrp="1"/>
          </p:cNvSpPr>
          <p:nvPr>
            <p:ph type="title"/>
          </p:nvPr>
        </p:nvSpPr>
        <p:spPr/>
        <p:txBody>
          <a:bodyPr/>
          <a:lstStyle/>
          <a:p>
            <a:r>
              <a:rPr lang="zh-CN" altLang="en-US" dirty="0"/>
              <a:t>方法和挑战</a:t>
            </a:r>
          </a:p>
        </p:txBody>
      </p:sp>
      <p:pic>
        <p:nvPicPr>
          <p:cNvPr id="5" name="图片 4">
            <a:extLst>
              <a:ext uri="{FF2B5EF4-FFF2-40B4-BE49-F238E27FC236}">
                <a16:creationId xmlns:a16="http://schemas.microsoft.com/office/drawing/2014/main" id="{C29B1200-67FF-4673-9540-9541C6C8C6B2}"/>
              </a:ext>
            </a:extLst>
          </p:cNvPr>
          <p:cNvPicPr>
            <a:picLocks noChangeAspect="1"/>
          </p:cNvPicPr>
          <p:nvPr/>
        </p:nvPicPr>
        <p:blipFill>
          <a:blip r:embed="rId3"/>
          <a:stretch>
            <a:fillRect/>
          </a:stretch>
        </p:blipFill>
        <p:spPr>
          <a:xfrm>
            <a:off x="4770811" y="2276897"/>
            <a:ext cx="6734180" cy="3954629"/>
          </a:xfrm>
          <a:prstGeom prst="rect">
            <a:avLst/>
          </a:prstGeom>
        </p:spPr>
      </p:pic>
      <p:sp>
        <p:nvSpPr>
          <p:cNvPr id="6" name="矩形 5">
            <a:extLst>
              <a:ext uri="{FF2B5EF4-FFF2-40B4-BE49-F238E27FC236}">
                <a16:creationId xmlns:a16="http://schemas.microsoft.com/office/drawing/2014/main" id="{F463C9AB-9122-443E-A123-4A7964B4F25D}"/>
              </a:ext>
            </a:extLst>
          </p:cNvPr>
          <p:cNvSpPr/>
          <p:nvPr/>
        </p:nvSpPr>
        <p:spPr>
          <a:xfrm>
            <a:off x="601918" y="1389407"/>
            <a:ext cx="8515473" cy="510909"/>
          </a:xfrm>
          <a:prstGeom prst="rect">
            <a:avLst/>
          </a:prstGeom>
        </p:spPr>
        <p:txBody>
          <a:bodyPr wrap="none">
            <a:spAutoFit/>
          </a:bodyPr>
          <a:lstStyle/>
          <a:p>
            <a:pPr>
              <a:lnSpc>
                <a:spcPct val="85000"/>
              </a:lnSpc>
            </a:pPr>
            <a:r>
              <a:rPr lang="zh-CN" altLang="en-US" sz="3200" b="1" dirty="0">
                <a:solidFill>
                  <a:srgbClr val="0B4DA2"/>
                </a:solidFill>
                <a:latin typeface="等线" panose="02010600030101010101" pitchFamily="2" charset="-122"/>
                <a:ea typeface="等线" panose="02010600030101010101" pitchFamily="2" charset="-122"/>
                <a:cs typeface="+mj-cs"/>
              </a:rPr>
              <a:t>方法一： 基于深度自编码器的自适应降噪算法</a:t>
            </a:r>
          </a:p>
        </p:txBody>
      </p:sp>
      <p:pic>
        <p:nvPicPr>
          <p:cNvPr id="11" name="图片 10" descr="图示&#10;&#10;描述已自动生成">
            <a:extLst>
              <a:ext uri="{FF2B5EF4-FFF2-40B4-BE49-F238E27FC236}">
                <a16:creationId xmlns:a16="http://schemas.microsoft.com/office/drawing/2014/main" id="{4CCC78AB-605B-4A86-9AA1-ABCD7FDF83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329" y="1900316"/>
            <a:ext cx="3558470" cy="4628500"/>
          </a:xfrm>
          <a:prstGeom prst="rect">
            <a:avLst/>
          </a:prstGeom>
        </p:spPr>
      </p:pic>
    </p:spTree>
    <p:extLst>
      <p:ext uri="{BB962C8B-B14F-4D97-AF65-F5344CB8AC3E}">
        <p14:creationId xmlns:p14="http://schemas.microsoft.com/office/powerpoint/2010/main" val="4000509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005070-F465-4A57-9FE0-A5963EB7B188}"/>
              </a:ext>
            </a:extLst>
          </p:cNvPr>
          <p:cNvSpPr>
            <a:spLocks noGrp="1"/>
          </p:cNvSpPr>
          <p:nvPr>
            <p:ph type="title"/>
          </p:nvPr>
        </p:nvSpPr>
        <p:spPr/>
        <p:txBody>
          <a:bodyPr/>
          <a:lstStyle/>
          <a:p>
            <a:r>
              <a:rPr lang="zh-CN" altLang="en-US" dirty="0"/>
              <a:t>方法和挑战</a:t>
            </a:r>
          </a:p>
        </p:txBody>
      </p:sp>
      <p:sp>
        <p:nvSpPr>
          <p:cNvPr id="4" name="矩形 3">
            <a:extLst>
              <a:ext uri="{FF2B5EF4-FFF2-40B4-BE49-F238E27FC236}">
                <a16:creationId xmlns:a16="http://schemas.microsoft.com/office/drawing/2014/main" id="{0EC187BA-82F5-4732-899B-BAEBB7BC1A69}"/>
              </a:ext>
            </a:extLst>
          </p:cNvPr>
          <p:cNvSpPr/>
          <p:nvPr/>
        </p:nvSpPr>
        <p:spPr>
          <a:xfrm>
            <a:off x="601918" y="1389407"/>
            <a:ext cx="8515473" cy="510909"/>
          </a:xfrm>
          <a:prstGeom prst="rect">
            <a:avLst/>
          </a:prstGeom>
        </p:spPr>
        <p:txBody>
          <a:bodyPr wrap="none">
            <a:spAutoFit/>
          </a:bodyPr>
          <a:lstStyle/>
          <a:p>
            <a:pPr>
              <a:lnSpc>
                <a:spcPct val="85000"/>
              </a:lnSpc>
            </a:pPr>
            <a:r>
              <a:rPr lang="zh-CN" altLang="en-US" sz="3200" b="1" dirty="0">
                <a:solidFill>
                  <a:srgbClr val="0B4DA2"/>
                </a:solidFill>
                <a:latin typeface="等线" panose="02010600030101010101" pitchFamily="2" charset="-122"/>
                <a:ea typeface="等线" panose="02010600030101010101" pitchFamily="2" charset="-122"/>
                <a:cs typeface="+mj-cs"/>
              </a:rPr>
              <a:t>挑战二： 多传感器信息空间与实体空间不一致</a:t>
            </a:r>
          </a:p>
        </p:txBody>
      </p:sp>
      <p:pic>
        <p:nvPicPr>
          <p:cNvPr id="7" name="图片 6">
            <a:extLst>
              <a:ext uri="{FF2B5EF4-FFF2-40B4-BE49-F238E27FC236}">
                <a16:creationId xmlns:a16="http://schemas.microsoft.com/office/drawing/2014/main" id="{E49A7B36-C04F-4EDF-B7FD-E7F6A621D847}"/>
              </a:ext>
            </a:extLst>
          </p:cNvPr>
          <p:cNvPicPr>
            <a:picLocks noChangeAspect="1"/>
          </p:cNvPicPr>
          <p:nvPr/>
        </p:nvPicPr>
        <p:blipFill>
          <a:blip r:embed="rId3"/>
          <a:stretch>
            <a:fillRect/>
          </a:stretch>
        </p:blipFill>
        <p:spPr>
          <a:xfrm>
            <a:off x="437089" y="2276897"/>
            <a:ext cx="7480811" cy="4122637"/>
          </a:xfrm>
          <a:prstGeom prst="rect">
            <a:avLst/>
          </a:prstGeom>
        </p:spPr>
      </p:pic>
      <p:sp>
        <p:nvSpPr>
          <p:cNvPr id="3" name="矩形 2">
            <a:extLst>
              <a:ext uri="{FF2B5EF4-FFF2-40B4-BE49-F238E27FC236}">
                <a16:creationId xmlns:a16="http://schemas.microsoft.com/office/drawing/2014/main" id="{D46F37AB-23BD-4220-ABD8-489B0CD50102}"/>
              </a:ext>
            </a:extLst>
          </p:cNvPr>
          <p:cNvSpPr/>
          <p:nvPr/>
        </p:nvSpPr>
        <p:spPr>
          <a:xfrm>
            <a:off x="8116397" y="2392570"/>
            <a:ext cx="3814343" cy="3782446"/>
          </a:xfrm>
          <a:prstGeom prst="rect">
            <a:avLst/>
          </a:prstGeom>
          <a:ln w="38100">
            <a:solidFill>
              <a:schemeClr val="accent1"/>
            </a:solidFill>
          </a:ln>
        </p:spPr>
        <p:txBody>
          <a:bodyPr wrap="square">
            <a:spAutoFit/>
          </a:bodyPr>
          <a:lstStyle/>
          <a:p>
            <a:pPr>
              <a:lnSpc>
                <a:spcPct val="150000"/>
              </a:lnSpc>
            </a:pPr>
            <a:r>
              <a:rPr lang="zh-CN" altLang="en-US" b="1" dirty="0">
                <a:solidFill>
                  <a:srgbClr val="FF0000"/>
                </a:solidFill>
                <a:latin typeface="Arial"/>
                <a:ea typeface="微软雅黑"/>
              </a:rPr>
              <a:t>实体与信息空间不一致</a:t>
            </a:r>
            <a:r>
              <a:rPr lang="zh-CN" altLang="en-US" b="1" dirty="0">
                <a:solidFill>
                  <a:srgbClr val="000000">
                    <a:lumMod val="75000"/>
                    <a:lumOff val="25000"/>
                  </a:srgbClr>
                </a:solidFill>
                <a:latin typeface="Arial"/>
                <a:ea typeface="微软雅黑"/>
              </a:rPr>
              <a:t>是指：</a:t>
            </a:r>
            <a:endParaRPr lang="en-US" altLang="zh-CN" b="1" dirty="0">
              <a:solidFill>
                <a:srgbClr val="000000">
                  <a:lumMod val="75000"/>
                  <a:lumOff val="25000"/>
                </a:srgbClr>
              </a:solidFill>
              <a:latin typeface="Arial"/>
              <a:ea typeface="微软雅黑"/>
            </a:endParaRPr>
          </a:p>
          <a:p>
            <a:pPr marL="285750" indent="-285750">
              <a:lnSpc>
                <a:spcPct val="150000"/>
              </a:lnSpc>
              <a:buFont typeface="Wingdings" panose="05000000000000000000" pitchFamily="2" charset="2"/>
              <a:buChar char="p"/>
            </a:pPr>
            <a:r>
              <a:rPr lang="zh-CN" altLang="zh-CN" b="1" dirty="0">
                <a:solidFill>
                  <a:srgbClr val="000000">
                    <a:lumMod val="75000"/>
                    <a:lumOff val="25000"/>
                  </a:srgbClr>
                </a:solidFill>
                <a:latin typeface="Arial"/>
                <a:ea typeface="微软雅黑"/>
              </a:rPr>
              <a:t>多源数据实体位置信息缺乏、位置实时变化、位置信息和信息空间结构无关等特点，</a:t>
            </a:r>
            <a:r>
              <a:rPr lang="zh-CN" altLang="zh-CN" b="1" dirty="0">
                <a:solidFill>
                  <a:srgbClr val="FF0000"/>
                </a:solidFill>
                <a:latin typeface="Arial"/>
                <a:ea typeface="微软雅黑"/>
              </a:rPr>
              <a:t>难以用实体位置关系表征多源数据的信息空间结构</a:t>
            </a:r>
            <a:r>
              <a:rPr lang="zh-CN" altLang="zh-CN" b="1" dirty="0">
                <a:solidFill>
                  <a:srgbClr val="000000">
                    <a:lumMod val="75000"/>
                    <a:lumOff val="25000"/>
                  </a:srgbClr>
                </a:solidFill>
                <a:latin typeface="Arial"/>
                <a:ea typeface="微软雅黑"/>
              </a:rPr>
              <a:t>。</a:t>
            </a:r>
            <a:endParaRPr lang="en-US" altLang="zh-CN" b="1" dirty="0">
              <a:solidFill>
                <a:srgbClr val="000000">
                  <a:lumMod val="75000"/>
                  <a:lumOff val="25000"/>
                </a:srgbClr>
              </a:solidFill>
              <a:latin typeface="Arial"/>
              <a:ea typeface="微软雅黑"/>
            </a:endParaRPr>
          </a:p>
          <a:p>
            <a:pPr marL="285750" indent="-285750">
              <a:lnSpc>
                <a:spcPct val="150000"/>
              </a:lnSpc>
              <a:buFont typeface="Wingdings" panose="05000000000000000000" pitchFamily="2" charset="2"/>
              <a:buChar char="p"/>
            </a:pPr>
            <a:r>
              <a:rPr lang="zh-CN" altLang="en-US" b="1" dirty="0">
                <a:solidFill>
                  <a:srgbClr val="000000">
                    <a:lumMod val="75000"/>
                    <a:lumOff val="25000"/>
                  </a:srgbClr>
                </a:solidFill>
                <a:latin typeface="Arial"/>
                <a:ea typeface="微软雅黑"/>
              </a:rPr>
              <a:t>在上述情况下，</a:t>
            </a:r>
            <a:r>
              <a:rPr lang="en-US" altLang="zh-CN" b="1" dirty="0">
                <a:solidFill>
                  <a:srgbClr val="000000">
                    <a:lumMod val="75000"/>
                    <a:lumOff val="25000"/>
                  </a:srgbClr>
                </a:solidFill>
                <a:latin typeface="Arial"/>
                <a:ea typeface="微软雅黑"/>
              </a:rPr>
              <a:t>CNN</a:t>
            </a:r>
            <a:r>
              <a:rPr lang="zh-CN" altLang="en-US" b="1" dirty="0">
                <a:solidFill>
                  <a:srgbClr val="000000">
                    <a:lumMod val="75000"/>
                    <a:lumOff val="25000"/>
                  </a:srgbClr>
                </a:solidFill>
                <a:latin typeface="Arial"/>
                <a:ea typeface="微软雅黑"/>
              </a:rPr>
              <a:t>、</a:t>
            </a:r>
            <a:r>
              <a:rPr lang="en-US" altLang="zh-CN" b="1" dirty="0" err="1">
                <a:solidFill>
                  <a:srgbClr val="000000">
                    <a:lumMod val="75000"/>
                    <a:lumOff val="25000"/>
                  </a:srgbClr>
                </a:solidFill>
                <a:latin typeface="Arial"/>
                <a:ea typeface="微软雅黑"/>
              </a:rPr>
              <a:t>RNN</a:t>
            </a:r>
            <a:r>
              <a:rPr lang="zh-CN" altLang="en-US" b="1" dirty="0">
                <a:solidFill>
                  <a:srgbClr val="000000">
                    <a:lumMod val="75000"/>
                    <a:lumOff val="25000"/>
                  </a:srgbClr>
                </a:solidFill>
                <a:latin typeface="Arial"/>
                <a:ea typeface="微软雅黑"/>
              </a:rPr>
              <a:t>等深度学习模型会失去局部特性，</a:t>
            </a:r>
            <a:r>
              <a:rPr lang="zh-CN" altLang="en-US" b="1" dirty="0">
                <a:solidFill>
                  <a:srgbClr val="FF0000"/>
                </a:solidFill>
                <a:latin typeface="Arial"/>
                <a:ea typeface="微软雅黑"/>
              </a:rPr>
              <a:t>模型无法收敛或准确率较差</a:t>
            </a:r>
            <a:r>
              <a:rPr lang="zh-CN" altLang="en-US" b="1" dirty="0">
                <a:solidFill>
                  <a:srgbClr val="000000">
                    <a:lumMod val="75000"/>
                    <a:lumOff val="25000"/>
                  </a:srgbClr>
                </a:solidFill>
                <a:latin typeface="Arial"/>
                <a:ea typeface="微软雅黑"/>
              </a:rPr>
              <a:t>。</a:t>
            </a:r>
          </a:p>
        </p:txBody>
      </p:sp>
    </p:spTree>
    <p:extLst>
      <p:ext uri="{BB962C8B-B14F-4D97-AF65-F5344CB8AC3E}">
        <p14:creationId xmlns:p14="http://schemas.microsoft.com/office/powerpoint/2010/main" val="3311999311"/>
      </p:ext>
    </p:extLst>
  </p:cSld>
  <p:clrMapOvr>
    <a:masterClrMapping/>
  </p:clrMapOvr>
</p:sld>
</file>

<file path=ppt/theme/theme1.xml><?xml version="1.0" encoding="utf-8"?>
<a:theme xmlns:a="http://schemas.openxmlformats.org/drawingml/2006/main" name="默认设计模板">
  <a:themeElements>
    <a:clrScheme name="默认设计模板 1">
      <a:dk1>
        <a:srgbClr val="000000"/>
      </a:dk1>
      <a:lt1>
        <a:srgbClr val="FFFFFF"/>
      </a:lt1>
      <a:dk2>
        <a:srgbClr val="0B4DA2"/>
      </a:dk2>
      <a:lt2>
        <a:srgbClr val="EEECE1"/>
      </a:lt2>
      <a:accent1>
        <a:srgbClr val="0B4DA2"/>
      </a:accent1>
      <a:accent2>
        <a:srgbClr val="AE1831"/>
      </a:accent2>
      <a:accent3>
        <a:srgbClr val="FFFFFF"/>
      </a:accent3>
      <a:accent4>
        <a:srgbClr val="000000"/>
      </a:accent4>
      <a:accent5>
        <a:srgbClr val="AAB2CE"/>
      </a:accent5>
      <a:accent6>
        <a:srgbClr val="9D152B"/>
      </a:accent6>
      <a:hlink>
        <a:srgbClr val="0000FF"/>
      </a:hlink>
      <a:folHlink>
        <a:srgbClr val="800080"/>
      </a:folHlink>
    </a:clrScheme>
    <a:fontScheme name="默认设计模板">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cap="flat" cmpd="sng" algn="ctr">
          <a:solidFill>
            <a:schemeClr val="tx1"/>
          </a:solidFill>
          <a:prstDash val="solid"/>
          <a:round/>
          <a:headEnd type="none" w="med" len="med"/>
          <a:tailEnd type="none" w="med" len="med"/>
        </a:ln>
        <a:scene3d>
          <a:camera prst="isometricOffAxis2Left"/>
          <a:lightRig rig="threePt" dir="t"/>
        </a:scene3d>
        <a:sp3d extrusionH="19050" prstMaterial="powder"/>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Calibri" panose="020F050202020403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Calibri" panose="020F0502020204030204" pitchFamily="34" charset="0"/>
          </a:defRPr>
        </a:defPPr>
      </a:lstStyle>
    </a:lnDef>
  </a:objectDefaults>
  <a:extraClrSchemeLst>
    <a:extraClrScheme>
      <a:clrScheme name="默认设计模板 1">
        <a:dk1>
          <a:srgbClr val="000000"/>
        </a:dk1>
        <a:lt1>
          <a:srgbClr val="FFFFFF"/>
        </a:lt1>
        <a:dk2>
          <a:srgbClr val="0B4DA2"/>
        </a:dk2>
        <a:lt2>
          <a:srgbClr val="EEECE1"/>
        </a:lt2>
        <a:accent1>
          <a:srgbClr val="0B4DA2"/>
        </a:accent1>
        <a:accent2>
          <a:srgbClr val="AE1831"/>
        </a:accent2>
        <a:accent3>
          <a:srgbClr val="FFFFFF"/>
        </a:accent3>
        <a:accent4>
          <a:srgbClr val="000000"/>
        </a:accent4>
        <a:accent5>
          <a:srgbClr val="AAB2CE"/>
        </a:accent5>
        <a:accent6>
          <a:srgbClr val="9D152B"/>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B4DA2"/>
      </a:dk2>
      <a:lt2>
        <a:srgbClr val="EEECE1"/>
      </a:lt2>
      <a:accent1>
        <a:srgbClr val="0B4DA2"/>
      </a:accent1>
      <a:accent2>
        <a:srgbClr val="AE1831"/>
      </a:accent2>
      <a:accent3>
        <a:srgbClr val="FFFFFF"/>
      </a:accent3>
      <a:accent4>
        <a:srgbClr val="000000"/>
      </a:accent4>
      <a:accent5>
        <a:srgbClr val="AAB2CE"/>
      </a:accent5>
      <a:accent6>
        <a:srgbClr val="9D152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70053</TotalTime>
  <Words>1358</Words>
  <Application>Microsoft Office PowerPoint</Application>
  <PresentationFormat>宽屏</PresentationFormat>
  <Paragraphs>196</Paragraphs>
  <Slides>19</Slides>
  <Notes>16</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19</vt:i4>
      </vt:variant>
    </vt:vector>
  </HeadingPairs>
  <TitlesOfParts>
    <vt:vector size="34" baseType="lpstr">
      <vt:lpstr>AR CARTER</vt:lpstr>
      <vt:lpstr>DFPOP1W9-B5</vt:lpstr>
      <vt:lpstr>等线</vt:lpstr>
      <vt:lpstr>华文中宋</vt:lpstr>
      <vt:lpstr>楷体</vt:lpstr>
      <vt:lpstr>宋体</vt:lpstr>
      <vt:lpstr>微软雅黑</vt:lpstr>
      <vt:lpstr>Arial</vt:lpstr>
      <vt:lpstr>Calibri</vt:lpstr>
      <vt:lpstr>Calibri Light</vt:lpstr>
      <vt:lpstr>Helvetica</vt:lpstr>
      <vt:lpstr>Times New Roman</vt:lpstr>
      <vt:lpstr>Verdana</vt:lpstr>
      <vt:lpstr>Wingdings</vt:lpstr>
      <vt:lpstr>默认设计模板</vt:lpstr>
      <vt:lpstr>论文题目：*******</vt:lpstr>
      <vt:lpstr>一、课题背景</vt:lpstr>
      <vt:lpstr>安全问题</vt:lpstr>
      <vt:lpstr>相关研究</vt:lpstr>
      <vt:lpstr>相关研究</vt:lpstr>
      <vt:lpstr>系统概述</vt:lpstr>
      <vt:lpstr>二、方法和挑战</vt:lpstr>
      <vt:lpstr>方法和挑战</vt:lpstr>
      <vt:lpstr>方法和挑战</vt:lpstr>
      <vt:lpstr>方法和挑战</vt:lpstr>
      <vt:lpstr>方法和挑战</vt:lpstr>
      <vt:lpstr>方法和挑战</vt:lpstr>
      <vt:lpstr>三、实验结果</vt:lpstr>
      <vt:lpstr>四、论文评价</vt:lpstr>
      <vt:lpstr>五、应用成果</vt:lpstr>
      <vt:lpstr>应用成果1：商飞-机床状态监测</vt:lpstr>
      <vt:lpstr>应用成果2：航天八院-陀螺仪状态检测</vt:lpstr>
      <vt:lpstr>总结与展望</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沈小丹</dc:creator>
  <cp:lastModifiedBy>杨岚青</cp:lastModifiedBy>
  <cp:revision>1876</cp:revision>
  <cp:lastPrinted>2017-09-30T00:43:00Z</cp:lastPrinted>
  <dcterms:created xsi:type="dcterms:W3CDTF">2013-12-03T13:35:00Z</dcterms:created>
  <dcterms:modified xsi:type="dcterms:W3CDTF">2021-06-24T13:06:51Z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2052-10.1.0.6929</vt:lpwstr>
  </property>
</Properties>
</file>